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5" r:id="rId2"/>
  </p:sldMasterIdLst>
  <p:notesMasterIdLst>
    <p:notesMasterId r:id="rId29"/>
  </p:notesMasterIdLst>
  <p:handoutMasterIdLst>
    <p:handoutMasterId r:id="rId30"/>
  </p:handoutMasterIdLst>
  <p:sldIdLst>
    <p:sldId id="414" r:id="rId3"/>
    <p:sldId id="492" r:id="rId4"/>
    <p:sldId id="625" r:id="rId5"/>
    <p:sldId id="639" r:id="rId6"/>
    <p:sldId id="645" r:id="rId7"/>
    <p:sldId id="605" r:id="rId8"/>
    <p:sldId id="641" r:id="rId9"/>
    <p:sldId id="626" r:id="rId10"/>
    <p:sldId id="642" r:id="rId11"/>
    <p:sldId id="646" r:id="rId12"/>
    <p:sldId id="647" r:id="rId13"/>
    <p:sldId id="648" r:id="rId14"/>
    <p:sldId id="631" r:id="rId15"/>
    <p:sldId id="636" r:id="rId16"/>
    <p:sldId id="617" r:id="rId17"/>
    <p:sldId id="649" r:id="rId18"/>
    <p:sldId id="616" r:id="rId19"/>
    <p:sldId id="637" r:id="rId20"/>
    <p:sldId id="643" r:id="rId21"/>
    <p:sldId id="619" r:id="rId22"/>
    <p:sldId id="620" r:id="rId23"/>
    <p:sldId id="621" r:id="rId24"/>
    <p:sldId id="638" r:id="rId25"/>
    <p:sldId id="644" r:id="rId26"/>
    <p:sldId id="630" r:id="rId27"/>
    <p:sldId id="544" r:id="rId28"/>
  </p:sldIdLst>
  <p:sldSz cx="9144000" cy="6858000" type="screen4x3"/>
  <p:notesSz cx="6858000" cy="99472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Tiange" initials="LT" lastIdx="4" clrIdx="0">
    <p:extLst>
      <p:ext uri="{19B8F6BF-5375-455C-9EA6-DF929625EA0E}">
        <p15:presenceInfo xmlns:p15="http://schemas.microsoft.com/office/powerpoint/2012/main" userId="73d552c768943d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CB3E3"/>
    <a:srgbClr val="FF33CC"/>
    <a:srgbClr val="99FF33"/>
    <a:srgbClr val="FFFF9F"/>
    <a:srgbClr val="C1EFFF"/>
    <a:srgbClr val="DCFFB9"/>
    <a:srgbClr val="CC3300"/>
    <a:srgbClr val="F5F5F5"/>
    <a:srgbClr val="E9EB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5" autoAdjust="0"/>
    <p:restoredTop sz="88697" autoAdjust="0"/>
  </p:normalViewPr>
  <p:slideViewPr>
    <p:cSldViewPr snapToGrid="0">
      <p:cViewPr varScale="1">
        <p:scale>
          <a:sx n="99" d="100"/>
          <a:sy n="99" d="100"/>
        </p:scale>
        <p:origin x="1920" y="72"/>
      </p:cViewPr>
      <p:guideLst>
        <p:guide orient="horz" pos="2137"/>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0" d="100"/>
          <a:sy n="80" d="100"/>
        </p:scale>
        <p:origin x="-1440" y="-84"/>
      </p:cViewPr>
      <p:guideLst>
        <p:guide orient="horz" pos="3133"/>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04451" name="Rectangle 3"/>
          <p:cNvSpPr>
            <a:spLocks noGrp="1" noChangeArrowheads="1"/>
          </p:cNvSpPr>
          <p:nvPr>
            <p:ph type="dt" sz="quarter" idx="1"/>
          </p:nvPr>
        </p:nvSpPr>
        <p:spPr bwMode="auto">
          <a:xfrm>
            <a:off x="3884613"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104452" name="Rectangle 4"/>
          <p:cNvSpPr>
            <a:spLocks noGrp="1" noChangeArrowheads="1"/>
          </p:cNvSpPr>
          <p:nvPr>
            <p:ph type="ftr" sz="quarter" idx="2"/>
          </p:nvPr>
        </p:nvSpPr>
        <p:spPr bwMode="auto">
          <a:xfrm>
            <a:off x="0"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04453" name="Rectangle 5"/>
          <p:cNvSpPr>
            <a:spLocks noGrp="1" noChangeArrowheads="1"/>
          </p:cNvSpPr>
          <p:nvPr>
            <p:ph type="sldNum" sz="quarter" idx="3"/>
          </p:nvPr>
        </p:nvSpPr>
        <p:spPr bwMode="auto">
          <a:xfrm>
            <a:off x="3884613"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357533B-BA65-4D06-9AFE-57510C4C51EE}" type="slidenum">
              <a:rPr lang="en-US" altLang="zh-CN"/>
              <a:pPr>
                <a:defRPr/>
              </a:pPr>
              <a:t>‹#›</a:t>
            </a:fld>
            <a:endParaRPr lang="en-US" altLang="zh-CN"/>
          </a:p>
        </p:txBody>
      </p:sp>
    </p:spTree>
    <p:extLst>
      <p:ext uri="{BB962C8B-B14F-4D97-AF65-F5344CB8AC3E}">
        <p14:creationId xmlns:p14="http://schemas.microsoft.com/office/powerpoint/2010/main" val="2379417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42975" y="746125"/>
            <a:ext cx="4972050"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724956"/>
            <a:ext cx="5486400" cy="44762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E186A39-1B7F-4DE0-9C2E-4A0A5F04FDFD}" type="slidenum">
              <a:rPr lang="en-US" altLang="zh-CN"/>
              <a:pPr>
                <a:defRPr/>
              </a:pPr>
              <a:t>‹#›</a:t>
            </a:fld>
            <a:endParaRPr lang="en-US" altLang="zh-CN"/>
          </a:p>
        </p:txBody>
      </p:sp>
    </p:spTree>
    <p:extLst>
      <p:ext uri="{BB962C8B-B14F-4D97-AF65-F5344CB8AC3E}">
        <p14:creationId xmlns:p14="http://schemas.microsoft.com/office/powerpoint/2010/main" val="1983400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CF1794-0CEB-42BE-9148-1F2A2260571C}" type="slidenum">
              <a:rPr lang="en-US" altLang="zh-CN" smtClean="0"/>
              <a:pPr>
                <a:spcBef>
                  <a:spcPct val="0"/>
                </a:spcBef>
              </a:pPr>
              <a:t>1</a:t>
            </a:fld>
            <a:endParaRPr lang="en-US" altLang="zh-CN"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rPr>
              <a:t>各位专家好，我是张杰老师</a:t>
            </a:r>
            <a:r>
              <a:rPr lang="zh-CN" altLang="en-US" dirty="0" smtClean="0">
                <a:latin typeface="Arial" panose="020B0604020202020204" pitchFamily="34" charset="0"/>
              </a:rPr>
              <a:t>的三年级博士闫伯元。</a:t>
            </a:r>
            <a:r>
              <a:rPr lang="zh-CN" altLang="en-US" dirty="0" smtClean="0">
                <a:latin typeface="Arial" panose="020B0604020202020204" pitchFamily="34" charset="0"/>
              </a:rPr>
              <a:t>今天汇报课题的题目</a:t>
            </a:r>
            <a:r>
              <a:rPr lang="zh-CN" altLang="en-US" dirty="0" smtClean="0">
                <a:latin typeface="Arial" panose="020B0604020202020204" pitchFamily="34" charset="0"/>
              </a:rPr>
              <a:t>是基于图谱理论的光网络特征提取技术</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82058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11</a:t>
            </a:fld>
            <a:endParaRPr lang="en-US" altLang="zh-CN"/>
          </a:p>
        </p:txBody>
      </p:sp>
    </p:spTree>
    <p:extLst>
      <p:ext uri="{BB962C8B-B14F-4D97-AF65-F5344CB8AC3E}">
        <p14:creationId xmlns:p14="http://schemas.microsoft.com/office/powerpoint/2010/main" val="137599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12</a:t>
            </a:fld>
            <a:endParaRPr lang="en-US" altLang="zh-CN"/>
          </a:p>
        </p:txBody>
      </p:sp>
    </p:spTree>
    <p:extLst>
      <p:ext uri="{BB962C8B-B14F-4D97-AF65-F5344CB8AC3E}">
        <p14:creationId xmlns:p14="http://schemas.microsoft.com/office/powerpoint/2010/main" val="285038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总结一下上述的成果，共发表了</a:t>
            </a:r>
            <a:r>
              <a:rPr lang="en-US" altLang="zh-CN" dirty="0" smtClean="0">
                <a:latin typeface="Arial" panose="020B0604020202020204" pitchFamily="34" charset="0"/>
              </a:rPr>
              <a:t>3</a:t>
            </a:r>
            <a:r>
              <a:rPr lang="zh-CN" altLang="en-US" dirty="0" smtClean="0">
                <a:latin typeface="Arial" panose="020B0604020202020204" pitchFamily="34" charset="0"/>
              </a:rPr>
              <a:t>篇业界首次的实验性文章，提交了</a:t>
            </a:r>
            <a:r>
              <a:rPr lang="en-US" altLang="zh-CN" dirty="0" smtClean="0">
                <a:latin typeface="Arial" panose="020B0604020202020204" pitchFamily="34" charset="0"/>
              </a:rPr>
              <a:t>1</a:t>
            </a:r>
            <a:r>
              <a:rPr lang="zh-CN" altLang="en-US" dirty="0" smtClean="0">
                <a:latin typeface="Arial" panose="020B0604020202020204" pitchFamily="34" charset="0"/>
              </a:rPr>
              <a:t>项国际专利，并在</a:t>
            </a:r>
            <a:r>
              <a:rPr lang="en-US" altLang="zh-CN" dirty="0" smtClean="0">
                <a:latin typeface="Arial" panose="020B0604020202020204" pitchFamily="34" charset="0"/>
              </a:rPr>
              <a:t>4</a:t>
            </a:r>
            <a:r>
              <a:rPr lang="zh-CN" altLang="en-US" dirty="0" smtClean="0">
                <a:latin typeface="Arial" panose="020B0604020202020204" pitchFamily="34" charset="0"/>
              </a:rPr>
              <a:t>次国际顶级会议的现场进行了样机展示。上述成果也收到了积极的外部评价，拿到了国际标准组织的奖项、被业界大牛多次引用、取得了</a:t>
            </a:r>
            <a:r>
              <a:rPr lang="en-US" altLang="zh-CN" dirty="0" smtClean="0">
                <a:latin typeface="Arial" panose="020B0604020202020204" pitchFamily="34" charset="0"/>
              </a:rPr>
              <a:t>ECOC</a:t>
            </a:r>
            <a:r>
              <a:rPr lang="zh-CN" altLang="en-US" dirty="0" smtClean="0">
                <a:latin typeface="Arial" panose="020B0604020202020204" pitchFamily="34" charset="0"/>
              </a:rPr>
              <a:t>会议</a:t>
            </a:r>
            <a:r>
              <a:rPr lang="en-US" altLang="zh-CN" dirty="0" smtClean="0">
                <a:latin typeface="Arial" panose="020B0604020202020204" pitchFamily="34" charset="0"/>
              </a:rPr>
              <a:t>Demo Session</a:t>
            </a:r>
            <a:r>
              <a:rPr lang="zh-CN" altLang="en-US" dirty="0" smtClean="0">
                <a:latin typeface="Arial" panose="020B0604020202020204" pitchFamily="34" charset="0"/>
              </a:rPr>
              <a:t>最高投票数。上述成果还吸引了海内外媒体的报道。这些评价和报道也都侧面印证了上述贡献具有非常前沿的的创兴性。</a:t>
            </a:r>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D010DB-6C7D-426B-9A80-1C93156EEBB0}" type="slidenum">
              <a:rPr lang="en-US" altLang="zh-CN" smtClean="0"/>
              <a:pPr/>
              <a:t>13</a:t>
            </a:fld>
            <a:endParaRPr lang="en-US" altLang="zh-CN" smtClean="0"/>
          </a:p>
        </p:txBody>
      </p:sp>
    </p:spTree>
    <p:extLst>
      <p:ext uri="{BB962C8B-B14F-4D97-AF65-F5344CB8AC3E}">
        <p14:creationId xmlns:p14="http://schemas.microsoft.com/office/powerpoint/2010/main" val="232399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6115F-5BB3-4D9C-86CF-3C266D4930B8}" type="slidenum">
              <a:rPr lang="en-US" altLang="zh-CN" smtClean="0"/>
              <a:pPr/>
              <a:t>14</a:t>
            </a:fld>
            <a:endParaRPr lang="en-US" altLang="zh-CN" smtClean="0"/>
          </a:p>
        </p:txBody>
      </p:sp>
    </p:spTree>
    <p:extLst>
      <p:ext uri="{BB962C8B-B14F-4D97-AF65-F5344CB8AC3E}">
        <p14:creationId xmlns:p14="http://schemas.microsoft.com/office/powerpoint/2010/main" val="11225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1014413" y="749300"/>
            <a:ext cx="4983162" cy="3738563"/>
          </a:xfrm>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solidFill>
                  <a:srgbClr val="FF0000"/>
                </a:solidFill>
                <a:latin typeface="微软雅黑" panose="020B0503020204020204" pitchFamily="34" charset="-122"/>
                <a:ea typeface="微软雅黑" panose="020B0503020204020204" pitchFamily="34" charset="-122"/>
              </a:rPr>
              <a:t>首先，自</a:t>
            </a:r>
            <a:r>
              <a:rPr lang="en-US" altLang="zh-CN" dirty="0" smtClean="0">
                <a:solidFill>
                  <a:srgbClr val="FF0000"/>
                </a:solidFill>
                <a:latin typeface="微软雅黑" panose="020B0503020204020204" pitchFamily="34" charset="-122"/>
                <a:ea typeface="微软雅黑" panose="020B0503020204020204" pitchFamily="34" charset="-122"/>
              </a:rPr>
              <a:t>2001</a:t>
            </a:r>
            <a:r>
              <a:rPr lang="zh-CN" altLang="en-US" dirty="0" smtClean="0">
                <a:solidFill>
                  <a:srgbClr val="FF0000"/>
                </a:solidFill>
                <a:latin typeface="微软雅黑" panose="020B0503020204020204" pitchFamily="34" charset="-122"/>
                <a:ea typeface="微软雅黑" panose="020B0503020204020204" pitchFamily="34" charset="-122"/>
              </a:rPr>
              <a:t>年以来，光网络的智能化运维经理了四个阶段，分别面向不同问题的解决。</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88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885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885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885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494B9E5-2C04-4FDD-9344-7B30F3A67D2D}" type="slidenum">
              <a:rPr lang="en-US" altLang="zh-CN" smtClean="0"/>
              <a:pPr>
                <a:spcBef>
                  <a:spcPct val="0"/>
                </a:spcBef>
              </a:pPr>
              <a:t>15</a:t>
            </a:fld>
            <a:endParaRPr lang="en-US" altLang="zh-CN" smtClean="0"/>
          </a:p>
        </p:txBody>
      </p:sp>
    </p:spTree>
    <p:extLst>
      <p:ext uri="{BB962C8B-B14F-4D97-AF65-F5344CB8AC3E}">
        <p14:creationId xmlns:p14="http://schemas.microsoft.com/office/powerpoint/2010/main" val="360250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1014413" y="749300"/>
            <a:ext cx="4983162" cy="3738563"/>
          </a:xfrm>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solidFill>
                <a:srgbClr val="FF0000"/>
              </a:solidFill>
              <a:latin typeface="微软雅黑" panose="020B0503020204020204" pitchFamily="34" charset="-122"/>
              <a:ea typeface="微软雅黑" panose="020B0503020204020204" pitchFamily="34" charset="-122"/>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588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5885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5885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5885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494B9E5-2C04-4FDD-9344-7B30F3A67D2D}" type="slidenum">
              <a:rPr lang="en-US" altLang="zh-CN" smtClean="0"/>
              <a:pPr>
                <a:spcBef>
                  <a:spcPct val="0"/>
                </a:spcBef>
              </a:pPr>
              <a:t>16</a:t>
            </a:fld>
            <a:endParaRPr lang="en-US" altLang="zh-CN" smtClean="0"/>
          </a:p>
        </p:txBody>
      </p:sp>
    </p:spTree>
    <p:extLst>
      <p:ext uri="{BB962C8B-B14F-4D97-AF65-F5344CB8AC3E}">
        <p14:creationId xmlns:p14="http://schemas.microsoft.com/office/powerpoint/2010/main" val="348069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BB6593-5AD6-461F-98FE-36DF252F9511}" type="slidenum">
              <a:rPr lang="en-US" altLang="zh-CN" smtClean="0"/>
              <a:pPr/>
              <a:t>17</a:t>
            </a:fld>
            <a:endParaRPr lang="en-US" altLang="zh-CN" smtClean="0"/>
          </a:p>
        </p:txBody>
      </p:sp>
    </p:spTree>
    <p:extLst>
      <p:ext uri="{BB962C8B-B14F-4D97-AF65-F5344CB8AC3E}">
        <p14:creationId xmlns:p14="http://schemas.microsoft.com/office/powerpoint/2010/main" val="196402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6115F-5BB3-4D9C-86CF-3C266D4930B8}" type="slidenum">
              <a:rPr lang="en-US" altLang="zh-CN" smtClean="0"/>
              <a:pPr/>
              <a:t>18</a:t>
            </a:fld>
            <a:endParaRPr lang="en-US" altLang="zh-CN" smtClean="0"/>
          </a:p>
        </p:txBody>
      </p:sp>
    </p:spTree>
    <p:extLst>
      <p:ext uri="{BB962C8B-B14F-4D97-AF65-F5344CB8AC3E}">
        <p14:creationId xmlns:p14="http://schemas.microsoft.com/office/powerpoint/2010/main" val="2701952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第一，本课题拟研究光网络图谱表示方法模型。该研究过程分为三步，分别是数据预处理，利用图谱理论的谱分析和谱展开，以及基于谱展开的卷积和池化操作定义</a:t>
            </a:r>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19</a:t>
            </a:fld>
            <a:endParaRPr lang="en-US" altLang="zh-CN"/>
          </a:p>
        </p:txBody>
      </p:sp>
    </p:spTree>
    <p:extLst>
      <p:ext uri="{BB962C8B-B14F-4D97-AF65-F5344CB8AC3E}">
        <p14:creationId xmlns:p14="http://schemas.microsoft.com/office/powerpoint/2010/main" val="3693912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第二，本课题拟研究面向频谱碎片评估的动态资源分配算法。该研究分为三个核心点，</a:t>
            </a:r>
            <a:endParaRPr lang="zh-CN" altLang="en-US" dirty="0" smtClean="0">
              <a:latin typeface="Arial" panose="020B0604020202020204" pitchFamily="34" charset="0"/>
            </a:endParaRP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111003-9528-41D8-9AA6-ED741FAEEA70}" type="slidenum">
              <a:rPr lang="en-US" altLang="zh-CN" smtClean="0"/>
              <a:pPr/>
              <a:t>20</a:t>
            </a:fld>
            <a:endParaRPr lang="en-US" altLang="zh-CN" smtClean="0"/>
          </a:p>
        </p:txBody>
      </p:sp>
    </p:spTree>
    <p:extLst>
      <p:ext uri="{BB962C8B-B14F-4D97-AF65-F5344CB8AC3E}">
        <p14:creationId xmlns:p14="http://schemas.microsoft.com/office/powerpoint/2010/main" val="323343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下面，我将分以下四个方面进行今天的汇报，首先介绍一下我的个人情况和研究基础。</a:t>
            </a: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6115F-5BB3-4D9C-86CF-3C266D4930B8}" type="slidenum">
              <a:rPr lang="en-US" altLang="zh-CN" smtClean="0"/>
              <a:pPr/>
              <a:t>2</a:t>
            </a:fld>
            <a:endParaRPr lang="en-US" altLang="zh-CN" smtClean="0"/>
          </a:p>
        </p:txBody>
      </p:sp>
    </p:spTree>
    <p:extLst>
      <p:ext uri="{BB962C8B-B14F-4D97-AF65-F5344CB8AC3E}">
        <p14:creationId xmlns:p14="http://schemas.microsoft.com/office/powerpoint/2010/main" val="3380353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第三，本课题拟研究面向故障定位的图卷积神经网络算法</a:t>
            </a:r>
            <a:endParaRPr lang="zh-CN" altLang="en-US" dirty="0" smtClean="0">
              <a:latin typeface="Arial" panose="020B0604020202020204" pitchFamily="34" charset="0"/>
            </a:endParaRPr>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D9093E-B2F8-4625-A1FF-4481690EE093}" type="slidenum">
              <a:rPr lang="en-US" altLang="zh-CN" smtClean="0"/>
              <a:pPr/>
              <a:t>21</a:t>
            </a:fld>
            <a:endParaRPr lang="en-US" altLang="zh-CN" smtClean="0"/>
          </a:p>
        </p:txBody>
      </p:sp>
    </p:spTree>
    <p:extLst>
      <p:ext uri="{BB962C8B-B14F-4D97-AF65-F5344CB8AC3E}">
        <p14:creationId xmlns:p14="http://schemas.microsoft.com/office/powerpoint/2010/main" val="3264964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创新性方面，对比之前传统的互联网服务模型，本课题有以下三点新颖之处，分别是。。。。。</a:t>
            </a: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70A5F6-68EA-4977-9668-05292CBBC5A2}" type="slidenum">
              <a:rPr lang="en-US" altLang="zh-CN" smtClean="0"/>
              <a:pPr/>
              <a:t>22</a:t>
            </a:fld>
            <a:endParaRPr lang="en-US" altLang="zh-CN" smtClean="0"/>
          </a:p>
        </p:txBody>
      </p:sp>
    </p:spTree>
    <p:extLst>
      <p:ext uri="{BB962C8B-B14F-4D97-AF65-F5344CB8AC3E}">
        <p14:creationId xmlns:p14="http://schemas.microsoft.com/office/powerpoint/2010/main" val="185729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6115F-5BB3-4D9C-86CF-3C266D4930B8}" type="slidenum">
              <a:rPr lang="en-US" altLang="zh-CN" smtClean="0"/>
              <a:pPr/>
              <a:t>23</a:t>
            </a:fld>
            <a:endParaRPr lang="en-US" altLang="zh-CN" smtClean="0"/>
          </a:p>
        </p:txBody>
      </p:sp>
    </p:spTree>
    <p:extLst>
      <p:ext uri="{BB962C8B-B14F-4D97-AF65-F5344CB8AC3E}">
        <p14:creationId xmlns:p14="http://schemas.microsoft.com/office/powerpoint/2010/main" val="2966195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7B8F21-E674-46D9-9F06-5DF7A58DF9F4}" type="slidenum">
              <a:rPr lang="en-US" altLang="zh-CN" smtClean="0"/>
              <a:pPr/>
              <a:t>25</a:t>
            </a:fld>
            <a:endParaRPr lang="en-US" altLang="zh-CN" smtClean="0"/>
          </a:p>
        </p:txBody>
      </p:sp>
    </p:spTree>
    <p:extLst>
      <p:ext uri="{BB962C8B-B14F-4D97-AF65-F5344CB8AC3E}">
        <p14:creationId xmlns:p14="http://schemas.microsoft.com/office/powerpoint/2010/main" val="2006016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C39406-F0AF-4447-B6CA-6F552D8F62E6}" type="slidenum">
              <a:rPr lang="en-US" altLang="zh-CN" smtClean="0"/>
              <a:pPr/>
              <a:t>26</a:t>
            </a:fld>
            <a:endParaRPr lang="en-US" altLang="zh-CN" smtClean="0"/>
          </a:p>
        </p:txBody>
      </p:sp>
    </p:spTree>
    <p:extLst>
      <p:ext uri="{BB962C8B-B14F-4D97-AF65-F5344CB8AC3E}">
        <p14:creationId xmlns:p14="http://schemas.microsoft.com/office/powerpoint/2010/main" val="210671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我从</a:t>
            </a:r>
            <a:r>
              <a:rPr lang="en-US" altLang="zh-CN" dirty="0" smtClean="0">
                <a:latin typeface="Arial" panose="020B0604020202020204" pitchFamily="34" charset="0"/>
              </a:rPr>
              <a:t>11</a:t>
            </a:r>
            <a:r>
              <a:rPr lang="zh-CN" altLang="en-US" dirty="0" smtClean="0">
                <a:latin typeface="Arial" panose="020B0604020202020204" pitchFamily="34" charset="0"/>
              </a:rPr>
              <a:t>年进入北邮信通院读本科，</a:t>
            </a:r>
            <a:r>
              <a:rPr lang="en-US" altLang="zh-CN" dirty="0" smtClean="0">
                <a:latin typeface="Arial" panose="020B0604020202020204" pitchFamily="34" charset="0"/>
              </a:rPr>
              <a:t>15</a:t>
            </a:r>
            <a:r>
              <a:rPr lang="zh-CN" altLang="en-US" dirty="0" smtClean="0">
                <a:latin typeface="Arial" panose="020B0604020202020204" pitchFamily="34" charset="0"/>
              </a:rPr>
              <a:t>年进入光研直接攻读通信类博士。至今已有</a:t>
            </a:r>
            <a:r>
              <a:rPr lang="en-US" altLang="zh-CN" dirty="0" smtClean="0">
                <a:latin typeface="Arial" panose="020B0604020202020204" pitchFamily="34" charset="0"/>
              </a:rPr>
              <a:t>7</a:t>
            </a:r>
            <a:r>
              <a:rPr lang="zh-CN" altLang="en-US" dirty="0" smtClean="0">
                <a:latin typeface="Arial" panose="020B0604020202020204" pitchFamily="34" charset="0"/>
              </a:rPr>
              <a:t>年的通信专业学习与研究经历。</a:t>
            </a:r>
            <a:endParaRPr lang="en-US" altLang="zh-CN" dirty="0" smtClean="0">
              <a:latin typeface="Arial" panose="020B0604020202020204" pitchFamily="34" charset="0"/>
            </a:endParaRPr>
          </a:p>
          <a:p>
            <a:r>
              <a:rPr lang="zh-CN" altLang="en-US" dirty="0" smtClean="0">
                <a:latin typeface="Arial" panose="020B0604020202020204" pitchFamily="34" charset="0"/>
              </a:rPr>
              <a:t>自进入我们光研院以来，我以第一作者，或者学生第一作者的身份，共收获了</a:t>
            </a:r>
            <a:r>
              <a:rPr lang="en-US" altLang="zh-CN" dirty="0" smtClean="0">
                <a:latin typeface="Arial" panose="020B0604020202020204" pitchFamily="34" charset="0"/>
              </a:rPr>
              <a:t>4</a:t>
            </a:r>
            <a:r>
              <a:rPr lang="zh-CN" altLang="en-US" dirty="0" smtClean="0">
                <a:latin typeface="Arial" panose="020B0604020202020204" pitchFamily="34" charset="0"/>
              </a:rPr>
              <a:t>篇</a:t>
            </a:r>
            <a:r>
              <a:rPr lang="en-US" altLang="zh-CN" dirty="0" smtClean="0">
                <a:latin typeface="Arial" panose="020B0604020202020204" pitchFamily="34" charset="0"/>
              </a:rPr>
              <a:t>SCI</a:t>
            </a:r>
            <a:r>
              <a:rPr lang="zh-CN" altLang="en-US" dirty="0" smtClean="0">
                <a:latin typeface="Arial" panose="020B0604020202020204" pitchFamily="34" charset="0"/>
              </a:rPr>
              <a:t>论文，和</a:t>
            </a:r>
            <a:r>
              <a:rPr lang="en-US" altLang="zh-CN" dirty="0" smtClean="0">
                <a:latin typeface="Arial" panose="020B0604020202020204" pitchFamily="34" charset="0"/>
              </a:rPr>
              <a:t>4</a:t>
            </a:r>
            <a:r>
              <a:rPr lang="zh-CN" altLang="en-US" dirty="0" smtClean="0">
                <a:latin typeface="Arial" panose="020B0604020202020204" pitchFamily="34" charset="0"/>
              </a:rPr>
              <a:t>篇</a:t>
            </a:r>
            <a:r>
              <a:rPr lang="en-US" altLang="zh-CN" dirty="0" smtClean="0">
                <a:latin typeface="Arial" panose="020B0604020202020204" pitchFamily="34" charset="0"/>
              </a:rPr>
              <a:t>EI</a:t>
            </a:r>
            <a:r>
              <a:rPr lang="zh-CN" altLang="en-US" dirty="0" smtClean="0">
                <a:latin typeface="Arial" panose="020B0604020202020204" pitchFamily="34" charset="0"/>
              </a:rPr>
              <a:t>论文，目前还有一篇</a:t>
            </a:r>
            <a:r>
              <a:rPr lang="en-US" altLang="zh-CN" dirty="0" smtClean="0">
                <a:latin typeface="Arial" panose="020B0604020202020204" pitchFamily="34" charset="0"/>
              </a:rPr>
              <a:t>JLT</a:t>
            </a:r>
            <a:r>
              <a:rPr lang="zh-CN" altLang="en-US" dirty="0" smtClean="0">
                <a:latin typeface="Arial" panose="020B0604020202020204" pitchFamily="34" charset="0"/>
              </a:rPr>
              <a:t>和一篇大</a:t>
            </a:r>
            <a:r>
              <a:rPr lang="en-US" altLang="zh-CN" dirty="0" smtClean="0">
                <a:latin typeface="Arial" panose="020B0604020202020204" pitchFamily="34" charset="0"/>
              </a:rPr>
              <a:t>OE</a:t>
            </a:r>
            <a:r>
              <a:rPr lang="zh-CN" altLang="en-US" dirty="0" smtClean="0">
                <a:latin typeface="Arial" panose="020B0604020202020204" pitchFamily="34" charset="0"/>
              </a:rPr>
              <a:t>在投。</a:t>
            </a:r>
            <a:endParaRPr lang="en-US" altLang="zh-CN" dirty="0" smtClean="0">
              <a:latin typeface="Arial" panose="020B0604020202020204" pitchFamily="34" charset="0"/>
            </a:endParaRPr>
          </a:p>
          <a:p>
            <a:r>
              <a:rPr lang="zh-CN" altLang="en-US" dirty="0" smtClean="0">
                <a:latin typeface="Arial" panose="020B0604020202020204" pitchFamily="34" charset="0"/>
              </a:rPr>
              <a:t>由于在实验室一直负责华为</a:t>
            </a:r>
            <a:r>
              <a:rPr lang="en-US" altLang="zh-CN" dirty="0" smtClean="0">
                <a:latin typeface="Arial" panose="020B0604020202020204" pitchFamily="34" charset="0"/>
              </a:rPr>
              <a:t>/</a:t>
            </a:r>
            <a:r>
              <a:rPr lang="zh-CN" altLang="en-US" dirty="0" smtClean="0">
                <a:latin typeface="Arial" panose="020B0604020202020204" pitchFamily="34" charset="0"/>
              </a:rPr>
              <a:t>中兴</a:t>
            </a:r>
            <a:r>
              <a:rPr lang="en-US" altLang="zh-CN" dirty="0" smtClean="0">
                <a:latin typeface="Arial" panose="020B0604020202020204" pitchFamily="34" charset="0"/>
              </a:rPr>
              <a:t>/</a:t>
            </a:r>
            <a:r>
              <a:rPr lang="zh-CN" altLang="en-US" dirty="0" smtClean="0">
                <a:latin typeface="Arial" panose="020B0604020202020204" pitchFamily="34" charset="0"/>
              </a:rPr>
              <a:t>国家电网的合作项目，项目需求使得我的研究方向不只局限在理论研究，还要进行产业方面的跟进，因此也输出了专利，标准，和样机展示等产业相关的成果。</a:t>
            </a:r>
            <a:r>
              <a:rPr lang="en-US" altLang="zh-CN" dirty="0" smtClean="0">
                <a:latin typeface="Arial" panose="020B0604020202020204" pitchFamily="34" charset="0"/>
              </a:rPr>
              <a:t/>
            </a:r>
            <a:br>
              <a:rPr lang="en-US" altLang="zh-CN" dirty="0" smtClean="0">
                <a:latin typeface="Arial" panose="020B0604020202020204" pitchFamily="34" charset="0"/>
              </a:rPr>
            </a:br>
            <a:r>
              <a:rPr lang="zh-CN" altLang="en-US" dirty="0" smtClean="0">
                <a:latin typeface="Arial" panose="020B0604020202020204" pitchFamily="34" charset="0"/>
              </a:rPr>
              <a:t>专利方面共</a:t>
            </a:r>
            <a:r>
              <a:rPr lang="en-US" altLang="zh-CN" dirty="0" smtClean="0">
                <a:latin typeface="Arial" panose="020B0604020202020204" pitchFamily="34" charset="0"/>
              </a:rPr>
              <a:t>1</a:t>
            </a:r>
            <a:r>
              <a:rPr lang="zh-CN" altLang="en-US" dirty="0" smtClean="0">
                <a:latin typeface="Arial" panose="020B0604020202020204" pitchFamily="34" charset="0"/>
              </a:rPr>
              <a:t>项国际专利，为第一发明人</a:t>
            </a:r>
            <a:r>
              <a:rPr lang="en-US" altLang="zh-CN" dirty="0" smtClean="0">
                <a:latin typeface="Arial" panose="020B0604020202020204" pitchFamily="34" charset="0"/>
              </a:rPr>
              <a:t>.</a:t>
            </a:r>
          </a:p>
          <a:p>
            <a:r>
              <a:rPr lang="zh-CN" altLang="en-US" dirty="0" smtClean="0">
                <a:latin typeface="Arial" panose="020B0604020202020204" pitchFamily="34" charset="0"/>
              </a:rPr>
              <a:t>作为我们北邮的第一作者，和其他企业单位合作提交了一篇</a:t>
            </a:r>
            <a:r>
              <a:rPr lang="en-US" altLang="zh-CN" dirty="0" smtClean="0">
                <a:latin typeface="Arial" panose="020B0604020202020204" pitchFamily="34" charset="0"/>
              </a:rPr>
              <a:t>IETF</a:t>
            </a:r>
            <a:r>
              <a:rPr lang="zh-CN" altLang="en-US" dirty="0" smtClean="0">
                <a:latin typeface="Arial" panose="020B0604020202020204" pitchFamily="34" charset="0"/>
              </a:rPr>
              <a:t>国际标准提案；以北邮为第一单位，我为第一作者，提交了两篇</a:t>
            </a:r>
            <a:r>
              <a:rPr lang="en-US" altLang="zh-CN" dirty="0" smtClean="0">
                <a:latin typeface="Arial" panose="020B0604020202020204" pitchFamily="34" charset="0"/>
              </a:rPr>
              <a:t>IETF</a:t>
            </a:r>
            <a:r>
              <a:rPr lang="zh-CN" altLang="en-US" dirty="0" smtClean="0">
                <a:latin typeface="Arial" panose="020B0604020202020204" pitchFamily="34" charset="0"/>
              </a:rPr>
              <a:t>标准提案</a:t>
            </a:r>
            <a:endParaRPr lang="en-US" altLang="zh-CN" dirty="0" smtClean="0">
              <a:latin typeface="Arial" panose="020B0604020202020204" pitchFamily="34" charset="0"/>
            </a:endParaRPr>
          </a:p>
          <a:p>
            <a:r>
              <a:rPr lang="zh-CN" altLang="en-US" dirty="0" smtClean="0">
                <a:latin typeface="Arial" panose="020B0604020202020204" pitchFamily="34" charset="0"/>
              </a:rPr>
              <a:t>鉴于时间的限制，就不依依对每个成果进行详细介绍了。下面按照他们对应的问题分类介绍。</a:t>
            </a:r>
          </a:p>
        </p:txBody>
      </p:sp>
      <p:sp>
        <p:nvSpPr>
          <p:cNvPr id="11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2864A1-FAA3-4A13-886E-C9466914656E}" type="slidenum">
              <a:rPr lang="en-US" altLang="zh-CN" smtClean="0"/>
              <a:pPr/>
              <a:t>3</a:t>
            </a:fld>
            <a:endParaRPr lang="en-US" altLang="zh-CN" smtClean="0"/>
          </a:p>
        </p:txBody>
      </p:sp>
    </p:spTree>
    <p:extLst>
      <p:ext uri="{BB962C8B-B14F-4D97-AF65-F5344CB8AC3E}">
        <p14:creationId xmlns:p14="http://schemas.microsoft.com/office/powerpoint/2010/main" val="342509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4</a:t>
            </a:fld>
            <a:endParaRPr lang="en-US" altLang="zh-CN"/>
          </a:p>
        </p:txBody>
      </p:sp>
    </p:spTree>
    <p:extLst>
      <p:ext uri="{BB962C8B-B14F-4D97-AF65-F5344CB8AC3E}">
        <p14:creationId xmlns:p14="http://schemas.microsoft.com/office/powerpoint/2010/main" val="128765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D1023F-43F0-4874-A478-2415532C77B1}" type="slidenum">
              <a:rPr lang="en-US" altLang="zh-CN" smtClean="0"/>
              <a:pPr/>
              <a:t>6</a:t>
            </a:fld>
            <a:endParaRPr lang="en-US" altLang="zh-CN" smtClean="0"/>
          </a:p>
        </p:txBody>
      </p:sp>
    </p:spTree>
    <p:extLst>
      <p:ext uri="{BB962C8B-B14F-4D97-AF65-F5344CB8AC3E}">
        <p14:creationId xmlns:p14="http://schemas.microsoft.com/office/powerpoint/2010/main" val="32745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7</a:t>
            </a:fld>
            <a:endParaRPr lang="en-US" altLang="zh-CN"/>
          </a:p>
        </p:txBody>
      </p:sp>
    </p:spTree>
    <p:extLst>
      <p:ext uri="{BB962C8B-B14F-4D97-AF65-F5344CB8AC3E}">
        <p14:creationId xmlns:p14="http://schemas.microsoft.com/office/powerpoint/2010/main" val="235749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23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64B238-1DE4-403B-A2F3-EBCDBDFA7D43}" type="slidenum">
              <a:rPr lang="en-US" altLang="zh-CN" smtClean="0"/>
              <a:pPr/>
              <a:t>8</a:t>
            </a:fld>
            <a:endParaRPr lang="en-US" altLang="zh-CN" smtClean="0"/>
          </a:p>
        </p:txBody>
      </p:sp>
    </p:spTree>
    <p:extLst>
      <p:ext uri="{BB962C8B-B14F-4D97-AF65-F5344CB8AC3E}">
        <p14:creationId xmlns:p14="http://schemas.microsoft.com/office/powerpoint/2010/main" val="426071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9</a:t>
            </a:fld>
            <a:endParaRPr lang="en-US" altLang="zh-CN"/>
          </a:p>
        </p:txBody>
      </p:sp>
    </p:spTree>
    <p:extLst>
      <p:ext uri="{BB962C8B-B14F-4D97-AF65-F5344CB8AC3E}">
        <p14:creationId xmlns:p14="http://schemas.microsoft.com/office/powerpoint/2010/main" val="2006021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186A39-1B7F-4DE0-9C2E-4A0A5F04FDFD}" type="slidenum">
              <a:rPr lang="en-US" altLang="zh-CN" smtClean="0"/>
              <a:pPr>
                <a:defRPr/>
              </a:pPr>
              <a:t>10</a:t>
            </a:fld>
            <a:endParaRPr lang="en-US" altLang="zh-CN"/>
          </a:p>
        </p:txBody>
      </p:sp>
    </p:spTree>
    <p:extLst>
      <p:ext uri="{BB962C8B-B14F-4D97-AF65-F5344CB8AC3E}">
        <p14:creationId xmlns:p14="http://schemas.microsoft.com/office/powerpoint/2010/main" val="283778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266705186"/>
      </p:ext>
    </p:extLst>
  </p:cSld>
  <p:clrMapOvr>
    <a:masterClrMapping/>
  </p:clrMapOvr>
  <p:transition spd="med">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69575910"/>
      </p:ext>
    </p:extLst>
  </p:cSld>
  <p:clrMapOvr>
    <a:masterClrMapping/>
  </p:clrMapOvr>
  <p:transition spd="med">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21729203"/>
      </p:ext>
    </p:extLst>
  </p:cSld>
  <p:clrMapOvr>
    <a:masterClrMapping/>
  </p:clrMapOvr>
  <p:transition spd="med">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F747F2C4-BDF0-4238-957F-54F80C6B0BEB}" type="slidenum">
              <a:rPr lang="en-US" altLang="zh-CN"/>
              <a:pPr>
                <a:defRPr/>
              </a:pPr>
              <a:t>‹#›</a:t>
            </a:fld>
            <a:endParaRPr lang="en-US" altLang="zh-CN"/>
          </a:p>
        </p:txBody>
      </p:sp>
    </p:spTree>
    <p:extLst>
      <p:ext uri="{BB962C8B-B14F-4D97-AF65-F5344CB8AC3E}">
        <p14:creationId xmlns:p14="http://schemas.microsoft.com/office/powerpoint/2010/main" val="2891311900"/>
      </p:ext>
    </p:extLst>
  </p:cSld>
  <p:clrMapOvr>
    <a:masterClrMapping/>
  </p:clrMapOvr>
  <p:transition spd="med">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EA9240E1-788C-4D7C-90BC-300A0FB79705}" type="slidenum">
              <a:rPr lang="en-US" altLang="zh-CN"/>
              <a:pPr>
                <a:defRPr/>
              </a:pPr>
              <a:t>‹#›</a:t>
            </a:fld>
            <a:endParaRPr lang="en-US" altLang="zh-CN"/>
          </a:p>
        </p:txBody>
      </p:sp>
    </p:spTree>
    <p:extLst>
      <p:ext uri="{BB962C8B-B14F-4D97-AF65-F5344CB8AC3E}">
        <p14:creationId xmlns:p14="http://schemas.microsoft.com/office/powerpoint/2010/main" val="3570091507"/>
      </p:ext>
    </p:extLst>
  </p:cSld>
  <p:clrMapOvr>
    <a:masterClrMapping/>
  </p:clrMapOvr>
  <p:transition spd="med">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63323953-2E95-419D-8517-E5C78482721F}" type="slidenum">
              <a:rPr lang="en-US" altLang="zh-CN"/>
              <a:pPr>
                <a:defRPr/>
              </a:pPr>
              <a:t>‹#›</a:t>
            </a:fld>
            <a:endParaRPr lang="en-US" altLang="zh-CN"/>
          </a:p>
        </p:txBody>
      </p:sp>
    </p:spTree>
    <p:extLst>
      <p:ext uri="{BB962C8B-B14F-4D97-AF65-F5344CB8AC3E}">
        <p14:creationId xmlns:p14="http://schemas.microsoft.com/office/powerpoint/2010/main" val="717807040"/>
      </p:ext>
    </p:extLst>
  </p:cSld>
  <p:clrMapOvr>
    <a:masterClrMapping/>
  </p:clrMapOvr>
  <p:transition spd="med">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981075"/>
            <a:ext cx="4208463"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4713" y="981075"/>
            <a:ext cx="4208462"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a:ln/>
        </p:spPr>
        <p:txBody>
          <a:bodyPr/>
          <a:lstStyle>
            <a:lvl1pPr>
              <a:defRPr/>
            </a:lvl1pPr>
          </a:lstStyle>
          <a:p>
            <a:pPr>
              <a:defRPr/>
            </a:pPr>
            <a:fld id="{E5F897BC-205E-4851-A642-129A223B779F}" type="slidenum">
              <a:rPr lang="en-US" altLang="zh-CN"/>
              <a:pPr>
                <a:defRPr/>
              </a:pPr>
              <a:t>‹#›</a:t>
            </a:fld>
            <a:endParaRPr lang="en-US" altLang="zh-CN"/>
          </a:p>
        </p:txBody>
      </p:sp>
    </p:spTree>
    <p:extLst>
      <p:ext uri="{BB962C8B-B14F-4D97-AF65-F5344CB8AC3E}">
        <p14:creationId xmlns:p14="http://schemas.microsoft.com/office/powerpoint/2010/main" val="300729745"/>
      </p:ext>
    </p:extLst>
  </p:cSld>
  <p:clrMapOvr>
    <a:masterClrMapping/>
  </p:clrMapOvr>
  <p:transition spd="med">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a:ln/>
        </p:spPr>
        <p:txBody>
          <a:bodyPr/>
          <a:lstStyle>
            <a:lvl1pPr>
              <a:defRPr/>
            </a:lvl1pPr>
          </a:lstStyle>
          <a:p>
            <a:pPr>
              <a:defRPr/>
            </a:pPr>
            <a:fld id="{339C5DF2-7D72-433B-908B-8366619328E6}" type="slidenum">
              <a:rPr lang="en-US" altLang="zh-CN"/>
              <a:pPr>
                <a:defRPr/>
              </a:pPr>
              <a:t>‹#›</a:t>
            </a:fld>
            <a:endParaRPr lang="en-US" altLang="zh-CN"/>
          </a:p>
        </p:txBody>
      </p:sp>
    </p:spTree>
    <p:extLst>
      <p:ext uri="{BB962C8B-B14F-4D97-AF65-F5344CB8AC3E}">
        <p14:creationId xmlns:p14="http://schemas.microsoft.com/office/powerpoint/2010/main" val="3315295112"/>
      </p:ext>
    </p:extLst>
  </p:cSld>
  <p:clrMapOvr>
    <a:masterClrMapping/>
  </p:clrMapOvr>
  <p:transition spd="med">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a:ln/>
        </p:spPr>
        <p:txBody>
          <a:bodyPr/>
          <a:lstStyle>
            <a:lvl1pPr>
              <a:defRPr/>
            </a:lvl1pPr>
          </a:lstStyle>
          <a:p>
            <a:pPr>
              <a:defRPr/>
            </a:pPr>
            <a:fld id="{8450D3A7-A007-4A02-A2DA-3F5E12CE943C}" type="slidenum">
              <a:rPr lang="en-US" altLang="zh-CN"/>
              <a:pPr>
                <a:defRPr/>
              </a:pPr>
              <a:t>‹#›</a:t>
            </a:fld>
            <a:endParaRPr lang="en-US" altLang="zh-CN"/>
          </a:p>
        </p:txBody>
      </p:sp>
    </p:spTree>
    <p:extLst>
      <p:ext uri="{BB962C8B-B14F-4D97-AF65-F5344CB8AC3E}">
        <p14:creationId xmlns:p14="http://schemas.microsoft.com/office/powerpoint/2010/main" val="3820709960"/>
      </p:ext>
    </p:extLst>
  </p:cSld>
  <p:clrMapOvr>
    <a:masterClrMapping/>
  </p:clrMapOvr>
  <p:transition spd="med">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BC176524-922F-4F54-A701-6282D392669C}" type="slidenum">
              <a:rPr lang="en-US" altLang="zh-CN"/>
              <a:pPr>
                <a:defRPr/>
              </a:pPr>
              <a:t>‹#›</a:t>
            </a:fld>
            <a:endParaRPr lang="en-US" altLang="zh-CN"/>
          </a:p>
        </p:txBody>
      </p:sp>
    </p:spTree>
    <p:extLst>
      <p:ext uri="{BB962C8B-B14F-4D97-AF65-F5344CB8AC3E}">
        <p14:creationId xmlns:p14="http://schemas.microsoft.com/office/powerpoint/2010/main" val="2561769915"/>
      </p:ext>
    </p:extLst>
  </p:cSld>
  <p:clrMapOvr>
    <a:masterClrMapping/>
  </p:clrMapOvr>
  <p:transition spd="med">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44A16865-0AAD-4A15-AE01-0E91719D9847}" type="slidenum">
              <a:rPr lang="en-US" altLang="zh-CN"/>
              <a:pPr>
                <a:defRPr/>
              </a:pPr>
              <a:t>‹#›</a:t>
            </a:fld>
            <a:endParaRPr lang="en-US" altLang="zh-CN"/>
          </a:p>
        </p:txBody>
      </p:sp>
    </p:spTree>
    <p:extLst>
      <p:ext uri="{BB962C8B-B14F-4D97-AF65-F5344CB8AC3E}">
        <p14:creationId xmlns:p14="http://schemas.microsoft.com/office/powerpoint/2010/main" val="2804922366"/>
      </p:ext>
    </p:extLst>
  </p:cSld>
  <p:clrMapOvr>
    <a:masterClrMapping/>
  </p:clrMapOvr>
  <p:transition spd="med">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9141714"/>
      </p:ext>
    </p:extLst>
  </p:cSld>
  <p:clrMapOvr>
    <a:masterClrMapping/>
  </p:clrMapOvr>
  <p:transition spd="med">
    <p:pull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5F1F21A8-BD19-49C3-946C-0C7A18DF0D13}" type="slidenum">
              <a:rPr lang="en-US" altLang="zh-CN"/>
              <a:pPr>
                <a:defRPr/>
              </a:pPr>
              <a:t>‹#›</a:t>
            </a:fld>
            <a:endParaRPr lang="en-US" altLang="zh-CN"/>
          </a:p>
        </p:txBody>
      </p:sp>
    </p:spTree>
    <p:extLst>
      <p:ext uri="{BB962C8B-B14F-4D97-AF65-F5344CB8AC3E}">
        <p14:creationId xmlns:p14="http://schemas.microsoft.com/office/powerpoint/2010/main" val="2072245639"/>
      </p:ext>
    </p:extLst>
  </p:cSld>
  <p:clrMapOvr>
    <a:masterClrMapping/>
  </p:clrMapOvr>
  <p:transition spd="med">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54437C75-610C-4365-9BD8-6C0A8E1AD58D}" type="slidenum">
              <a:rPr lang="en-US" altLang="zh-CN"/>
              <a:pPr>
                <a:defRPr/>
              </a:pPr>
              <a:t>‹#›</a:t>
            </a:fld>
            <a:endParaRPr lang="en-US" altLang="zh-CN"/>
          </a:p>
        </p:txBody>
      </p:sp>
    </p:spTree>
    <p:extLst>
      <p:ext uri="{BB962C8B-B14F-4D97-AF65-F5344CB8AC3E}">
        <p14:creationId xmlns:p14="http://schemas.microsoft.com/office/powerpoint/2010/main" val="4127158027"/>
      </p:ext>
    </p:extLst>
  </p:cSld>
  <p:clrMapOvr>
    <a:masterClrMapping/>
  </p:clrMapOvr>
  <p:transition spd="med">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1638" y="188913"/>
            <a:ext cx="2141537" cy="61928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188913"/>
            <a:ext cx="6275388" cy="61928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9667908C-037F-40BB-9C17-15641DE863C3}" type="slidenum">
              <a:rPr lang="en-US" altLang="zh-CN"/>
              <a:pPr>
                <a:defRPr/>
              </a:pPr>
              <a:t>‹#›</a:t>
            </a:fld>
            <a:endParaRPr lang="en-US" altLang="zh-CN"/>
          </a:p>
        </p:txBody>
      </p:sp>
    </p:spTree>
    <p:extLst>
      <p:ext uri="{BB962C8B-B14F-4D97-AF65-F5344CB8AC3E}">
        <p14:creationId xmlns:p14="http://schemas.microsoft.com/office/powerpoint/2010/main" val="2866712294"/>
      </p:ext>
    </p:extLst>
  </p:cSld>
  <p:clrMapOvr>
    <a:masterClrMapping/>
  </p:clrMapOvr>
  <p:transition spd="med">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81000" y="188913"/>
            <a:ext cx="7772400" cy="6762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23850" y="981075"/>
            <a:ext cx="4208463"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84713" y="981075"/>
            <a:ext cx="4208462"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23850" y="3757613"/>
            <a:ext cx="4208463"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84713" y="3757613"/>
            <a:ext cx="4208462"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a:ln/>
        </p:spPr>
        <p:txBody>
          <a:bodyPr/>
          <a:lstStyle>
            <a:lvl1pPr>
              <a:defRPr/>
            </a:lvl1pPr>
          </a:lstStyle>
          <a:p>
            <a:pPr>
              <a:defRPr/>
            </a:pPr>
            <a:fld id="{07EEAE4A-7869-4770-A46C-76A07B21A0A2}" type="slidenum">
              <a:rPr lang="en-US" altLang="zh-CN"/>
              <a:pPr>
                <a:defRPr/>
              </a:pPr>
              <a:t>‹#›</a:t>
            </a:fld>
            <a:endParaRPr lang="en-US" altLang="zh-CN"/>
          </a:p>
        </p:txBody>
      </p:sp>
    </p:spTree>
    <p:extLst>
      <p:ext uri="{BB962C8B-B14F-4D97-AF65-F5344CB8AC3E}">
        <p14:creationId xmlns:p14="http://schemas.microsoft.com/office/powerpoint/2010/main" val="3640615576"/>
      </p:ext>
    </p:extLst>
  </p:cSld>
  <p:clrMapOvr>
    <a:masterClrMapping/>
  </p:clrMapOvr>
  <p:transition spd="med">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188913"/>
            <a:ext cx="7772400" cy="6762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23850" y="981075"/>
            <a:ext cx="8569325" cy="5400675"/>
          </a:xfrm>
        </p:spPr>
        <p:txBody>
          <a:bodyPr/>
          <a:lstStyle/>
          <a:p>
            <a:pPr lvl="0"/>
            <a:endParaRPr lang="zh-CN" altLang="en-US" noProof="0" smtClean="0"/>
          </a:p>
        </p:txBody>
      </p:sp>
      <p:sp>
        <p:nvSpPr>
          <p:cNvPr id="4" name="Rectangle 4"/>
          <p:cNvSpPr>
            <a:spLocks noGrp="1" noChangeArrowheads="1"/>
          </p:cNvSpPr>
          <p:nvPr>
            <p:ph type="sldNum" sz="quarter" idx="10"/>
          </p:nvPr>
        </p:nvSpPr>
        <p:spPr>
          <a:ln/>
        </p:spPr>
        <p:txBody>
          <a:bodyPr/>
          <a:lstStyle>
            <a:lvl1pPr>
              <a:defRPr/>
            </a:lvl1pPr>
          </a:lstStyle>
          <a:p>
            <a:pPr>
              <a:defRPr/>
            </a:pPr>
            <a:fld id="{8722BF11-B63A-42B6-8889-69E532AE1DF5}" type="slidenum">
              <a:rPr lang="en-US" altLang="zh-CN"/>
              <a:pPr>
                <a:defRPr/>
              </a:pPr>
              <a:t>‹#›</a:t>
            </a:fld>
            <a:endParaRPr lang="en-US" altLang="zh-CN"/>
          </a:p>
        </p:txBody>
      </p:sp>
    </p:spTree>
    <p:extLst>
      <p:ext uri="{BB962C8B-B14F-4D97-AF65-F5344CB8AC3E}">
        <p14:creationId xmlns:p14="http://schemas.microsoft.com/office/powerpoint/2010/main" val="4147412685"/>
      </p:ext>
    </p:extLst>
  </p:cSld>
  <p:clrMapOvr>
    <a:masterClrMapping/>
  </p:clrMapOvr>
  <p:transition spd="med">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lvl1pPr>
              <a:defRPr/>
            </a:lvl1pPr>
          </a:lstStyle>
          <a:p>
            <a:pPr>
              <a:defRPr/>
            </a:pPr>
            <a:fld id="{99C2C738-D544-4C54-9189-3D2472A34D5D}" type="datetime1">
              <a:rPr lang="zh-CN" altLang="en-US"/>
              <a:pPr>
                <a:defRPr/>
              </a:pPr>
              <a:t>2018/12/21</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pPr>
              <a:defRPr/>
            </a:pPr>
            <a:fld id="{056B4F3D-976D-4331-A65B-9EC416DC86A1}" type="slidenum">
              <a:rPr lang="zh-CN" altLang="en-US"/>
              <a:pPr>
                <a:defRPr/>
              </a:pPr>
              <a:t>‹#›</a:t>
            </a:fld>
            <a:endParaRPr lang="zh-CN" altLang="en-US">
              <a:solidFill>
                <a:schemeClr val="tx1"/>
              </a:solidFill>
            </a:endParaRPr>
          </a:p>
        </p:txBody>
      </p:sp>
    </p:spTree>
    <p:extLst>
      <p:ext uri="{BB962C8B-B14F-4D97-AF65-F5344CB8AC3E}">
        <p14:creationId xmlns:p14="http://schemas.microsoft.com/office/powerpoint/2010/main" val="1210710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95745819"/>
      </p:ext>
    </p:extLst>
  </p:cSld>
  <p:clrMapOvr>
    <a:masterClrMapping/>
  </p:clrMapOvr>
  <p:transition spd="med">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064183"/>
      </p:ext>
    </p:extLst>
  </p:cSld>
  <p:clrMapOvr>
    <a:masterClrMapping/>
  </p:clrMapOvr>
  <p:transition spd="med">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0060366"/>
      </p:ext>
    </p:extLst>
  </p:cSld>
  <p:clrMapOvr>
    <a:masterClrMapping/>
  </p:clrMapOvr>
  <p:transition spd="med">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37427427"/>
      </p:ext>
    </p:extLst>
  </p:cSld>
  <p:clrMapOvr>
    <a:masterClrMapping/>
  </p:clrMapOvr>
  <p:transition spd="med">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40290"/>
      </p:ext>
    </p:extLst>
  </p:cSld>
  <p:clrMapOvr>
    <a:masterClrMapping/>
  </p:clrMapOvr>
  <p:transition spd="med">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71594017"/>
      </p:ext>
    </p:extLst>
  </p:cSld>
  <p:clrMapOvr>
    <a:masterClrMapping/>
  </p:clrMapOvr>
  <p:transition spd="med">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21296424"/>
      </p:ext>
    </p:extLst>
  </p:cSld>
  <p:clrMapOvr>
    <a:masterClrMapping/>
  </p:clrMapOvr>
  <p:transition spd="med">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4469" name="Rectangle 5"/>
          <p:cNvSpPr>
            <a:spLocks noChangeArrowheads="1"/>
          </p:cNvSpPr>
          <p:nvPr/>
        </p:nvSpPr>
        <p:spPr bwMode="auto">
          <a:xfrm flipV="1">
            <a:off x="1331913" y="835025"/>
            <a:ext cx="6400800" cy="73025"/>
          </a:xfrm>
          <a:prstGeom prst="rect">
            <a:avLst/>
          </a:prstGeom>
          <a:gradFill rotWithShape="0">
            <a:gsLst>
              <a:gs pos="0">
                <a:srgbClr val="03D4A8"/>
              </a:gs>
              <a:gs pos="25000">
                <a:srgbClr val="21D6E0"/>
              </a:gs>
              <a:gs pos="75000">
                <a:srgbClr val="0087E6"/>
              </a:gs>
              <a:gs pos="100000">
                <a:srgbClr val="005CBF"/>
              </a:gs>
            </a:gsLst>
            <a:lin ang="0" scaled="1"/>
          </a:gradFill>
          <a:ln w="9525">
            <a:noFill/>
            <a:miter lim="800000"/>
            <a:headEnd/>
            <a:tailEnd/>
          </a:ln>
          <a:effectLst/>
        </p:spPr>
        <p:txBody>
          <a:bodyPr rot="10800000" wrap="none" anchor="ctr"/>
          <a:lstStyle/>
          <a:p>
            <a:pPr algn="ctr" eaLnBrk="1" hangingPunct="1">
              <a:defRPr/>
            </a:pPr>
            <a:endParaRPr kumimoji="1" lang="zh-CN" altLang="zh-CN" sz="2400">
              <a:effectLst>
                <a:outerShdw blurRad="38100" dist="38100" dir="2700000" algn="tl">
                  <a:srgbClr val="FFFFFF"/>
                </a:outerShdw>
              </a:effectLst>
              <a:latin typeface="Times New Roman" pitchFamily="18" charset="0"/>
            </a:endParaRPr>
          </a:p>
        </p:txBody>
      </p:sp>
      <p:sp>
        <p:nvSpPr>
          <p:cNvPr id="574474" name="Rectangle 10"/>
          <p:cNvSpPr>
            <a:spLocks noChangeArrowheads="1"/>
          </p:cNvSpPr>
          <p:nvPr/>
        </p:nvSpPr>
        <p:spPr bwMode="auto">
          <a:xfrm>
            <a:off x="0" y="115888"/>
            <a:ext cx="1331913" cy="144462"/>
          </a:xfrm>
          <a:prstGeom prst="rect">
            <a:avLst/>
          </a:prstGeom>
          <a:gradFill rotWithShape="0">
            <a:gsLst>
              <a:gs pos="0">
                <a:srgbClr val="005CBF"/>
              </a:gs>
              <a:gs pos="25000">
                <a:srgbClr val="0087E6"/>
              </a:gs>
              <a:gs pos="75000">
                <a:srgbClr val="21D6E0"/>
              </a:gs>
              <a:gs pos="100000">
                <a:srgbClr val="03D4A8"/>
              </a:gs>
            </a:gsLst>
            <a:lin ang="0" scaled="1"/>
          </a:gradFill>
          <a:ln w="9525">
            <a:noFill/>
            <a:miter lim="800000"/>
            <a:headEnd/>
            <a:tailEnd/>
          </a:ln>
          <a:effectLst/>
        </p:spPr>
        <p:txBody>
          <a:bodyPr wrap="none" anchor="ctr"/>
          <a:lstStyle/>
          <a:p>
            <a:pPr algn="ctr" eaLnBrk="1" hangingPunct="1">
              <a:defRPr/>
            </a:pPr>
            <a:endParaRPr kumimoji="1" lang="zh-CN" altLang="zh-CN" sz="2400">
              <a:effectLst>
                <a:outerShdw blurRad="38100" dist="38100" dir="2700000" algn="tl">
                  <a:srgbClr val="FFFFFF"/>
                </a:outerShdw>
              </a:effectLst>
              <a:latin typeface="Times New Roman" pitchFamily="18" charset="0"/>
            </a:endParaRPr>
          </a:p>
        </p:txBody>
      </p:sp>
      <p:sp>
        <p:nvSpPr>
          <p:cNvPr id="1028" name="Text Box 11"/>
          <p:cNvSpPr txBox="1">
            <a:spLocks noChangeArrowheads="1"/>
          </p:cNvSpPr>
          <p:nvPr/>
        </p:nvSpPr>
        <p:spPr bwMode="auto">
          <a:xfrm>
            <a:off x="1835150" y="4581525"/>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zh-CN" sz="2800" smtClean="0">
              <a:latin typeface="Palatino Linotype" panose="02040502050505030304" pitchFamily="18" charset="0"/>
              <a:ea typeface="华文新魏" panose="02010800040101010101" pitchFamily="2" charset="-122"/>
            </a:endParaRPr>
          </a:p>
        </p:txBody>
      </p:sp>
      <p:pic>
        <p:nvPicPr>
          <p:cNvPr id="1029" name="Picture 13" descr="index_01"/>
          <p:cNvPicPr>
            <a:picLocks noChangeAspect="1" noChangeArrowheads="1"/>
          </p:cNvPicPr>
          <p:nvPr/>
        </p:nvPicPr>
        <p:blipFill>
          <a:blip r:embed="rId13">
            <a:lum bright="-18000" contrast="42000"/>
            <a:extLst>
              <a:ext uri="{28A0092B-C50C-407E-A947-70E740481C1C}">
                <a14:useLocalDpi xmlns:a14="http://schemas.microsoft.com/office/drawing/2010/main" val="0"/>
              </a:ext>
            </a:extLst>
          </a:blip>
          <a:srcRect l="9285" t="22908"/>
          <a:stretch>
            <a:fillRect/>
          </a:stretch>
        </p:blipFill>
        <p:spPr bwMode="auto">
          <a:xfrm>
            <a:off x="814388" y="5664200"/>
            <a:ext cx="42608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AutoShape 16"/>
          <p:cNvSpPr>
            <a:spLocks noChangeArrowheads="1"/>
          </p:cNvSpPr>
          <p:nvPr/>
        </p:nvSpPr>
        <p:spPr bwMode="auto">
          <a:xfrm>
            <a:off x="685800" y="2070100"/>
            <a:ext cx="7391400" cy="3352800"/>
          </a:xfrm>
          <a:prstGeom prst="roundRect">
            <a:avLst>
              <a:gd name="adj" fmla="val 16667"/>
            </a:avLst>
          </a:prstGeom>
          <a:noFill/>
          <a:ln w="50800">
            <a:solidFill>
              <a:srgbClr val="33CC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smtClean="0">
              <a:latin typeface="Times New Roman" panose="02020603050405020304" pitchFamily="18" charset="0"/>
            </a:endParaRPr>
          </a:p>
        </p:txBody>
      </p:sp>
      <p:sp>
        <p:nvSpPr>
          <p:cNvPr id="1031" name="AutoShape 18"/>
          <p:cNvSpPr>
            <a:spLocks noChangeArrowheads="1"/>
          </p:cNvSpPr>
          <p:nvPr/>
        </p:nvSpPr>
        <p:spPr bwMode="blackWhite">
          <a:xfrm>
            <a:off x="0" y="1384300"/>
            <a:ext cx="8991600" cy="1828800"/>
          </a:xfrm>
          <a:custGeom>
            <a:avLst/>
            <a:gdLst>
              <a:gd name="T0" fmla="*/ 0 w 4917"/>
              <a:gd name="T1" fmla="*/ 0 h 1000"/>
              <a:gd name="T2" fmla="*/ 2147483646 w 4917"/>
              <a:gd name="T3" fmla="*/ 0 h 1000"/>
              <a:gd name="T4" fmla="*/ 2147483646 w 4917"/>
              <a:gd name="T5" fmla="*/ 2147483646 h 1000"/>
              <a:gd name="T6" fmla="*/ 2147483646 w 4917"/>
              <a:gd name="T7" fmla="*/ 2147483646 h 1000"/>
              <a:gd name="T8" fmla="*/ 0 w 4917"/>
              <a:gd name="T9" fmla="*/ 2147483646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rgbClr val="285D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 name="Line 19"/>
          <p:cNvSpPr>
            <a:spLocks noChangeShapeType="1"/>
          </p:cNvSpPr>
          <p:nvPr/>
        </p:nvSpPr>
        <p:spPr bwMode="auto">
          <a:xfrm>
            <a:off x="0" y="3060700"/>
            <a:ext cx="8305800"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33" name="Picture 24" descr="AO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172450" y="0"/>
            <a:ext cx="9715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ransition spd="med">
    <p:pull dir="ru"/>
  </p:transition>
  <p:timing>
    <p:tnLst>
      <p:par>
        <p:cTn id="1" dur="indefinite" restart="never" nodeType="tmRoot"/>
      </p:par>
    </p:tnLst>
  </p:timing>
  <p:txStyles>
    <p:titleStyle>
      <a:lvl1pPr algn="ctr" rtl="0" eaLnBrk="0" fontAlgn="base" hangingPunct="0">
        <a:spcBef>
          <a:spcPct val="0"/>
        </a:spcBef>
        <a:spcAft>
          <a:spcPct val="0"/>
        </a:spcAft>
        <a:defRPr sz="36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2pPr>
      <a:lvl3pPr algn="ctr" rtl="0" eaLnBrk="0" fontAlgn="base" hangingPunct="0">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3pPr>
      <a:lvl4pPr algn="ctr" rtl="0" eaLnBrk="0" fontAlgn="base" hangingPunct="0">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4pPr>
      <a:lvl5pPr algn="ctr" rtl="0" eaLnBrk="0" fontAlgn="base" hangingPunct="0">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5pPr>
      <a:lvl6pPr marL="457200" algn="ctr" rtl="0" fontAlgn="base">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6pPr>
      <a:lvl7pPr marL="914400" algn="ctr" rtl="0" fontAlgn="base">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7pPr>
      <a:lvl8pPr marL="1371600" algn="ctr" rtl="0" fontAlgn="base">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8pPr>
      <a:lvl9pPr marL="1828800" algn="ctr" rtl="0" fontAlgn="base">
        <a:spcBef>
          <a:spcPct val="0"/>
        </a:spcBef>
        <a:spcAft>
          <a:spcPct val="0"/>
        </a:spcAft>
        <a:defRPr sz="3600" b="1">
          <a:solidFill>
            <a:schemeClr val="tx2"/>
          </a:solidFill>
          <a:effectLst>
            <a:outerShdw blurRad="38100" dist="38100" dir="2700000" algn="tl">
              <a:srgbClr val="C0C0C0"/>
            </a:outerShdw>
          </a:effectLst>
          <a:latin typeface="Palatino Linotype" pitchFamily="18" charset="0"/>
          <a:ea typeface="宋体" pitchFamily="2" charset="-122"/>
        </a:defRPr>
      </a:lvl9pPr>
    </p:titleStyle>
    <p:bodyStyle>
      <a:lvl1pPr marL="482600" indent="-482600" algn="l" rtl="0" eaLnBrk="0" fontAlgn="base" hangingPunct="0">
        <a:spcBef>
          <a:spcPct val="0"/>
        </a:spcBef>
        <a:spcAft>
          <a:spcPct val="0"/>
        </a:spcAft>
        <a:buFont typeface="Wingdings" panose="05000000000000000000" pitchFamily="2" charset="2"/>
        <a:buBlip>
          <a:blip r:embed="rId15"/>
        </a:buBlip>
        <a:defRPr sz="2800">
          <a:solidFill>
            <a:schemeClr val="tx1"/>
          </a:solidFill>
          <a:effectLst>
            <a:outerShdw blurRad="38100" dist="38100" dir="2700000" algn="tl">
              <a:srgbClr val="C0C0C0"/>
            </a:outerShdw>
          </a:effectLst>
          <a:latin typeface="+mn-lt"/>
          <a:ea typeface="+mn-ea"/>
          <a:cs typeface="+mn-cs"/>
        </a:defRPr>
      </a:lvl1pPr>
      <a:lvl2pPr marL="1139825" indent="-466725" algn="l" rtl="0" eaLnBrk="0" fontAlgn="base" hangingPunct="0">
        <a:spcBef>
          <a:spcPct val="0"/>
        </a:spcBef>
        <a:spcAft>
          <a:spcPct val="0"/>
        </a:spcAft>
        <a:buBlip>
          <a:blip r:embed="rId16"/>
        </a:buBlip>
        <a:defRPr sz="2400">
          <a:solidFill>
            <a:schemeClr val="tx1"/>
          </a:solidFill>
          <a:effectLst>
            <a:outerShdw blurRad="38100" dist="38100" dir="2700000" algn="tl">
              <a:srgbClr val="C0C0C0"/>
            </a:outerShdw>
          </a:effectLst>
          <a:latin typeface="+mn-lt"/>
          <a:ea typeface="+mn-ea"/>
        </a:defRPr>
      </a:lvl2pPr>
      <a:lvl3pPr marL="1717675" indent="-387350" algn="l" rtl="0" eaLnBrk="0" fontAlgn="base" hangingPunct="0">
        <a:spcBef>
          <a:spcPct val="0"/>
        </a:spcBef>
        <a:spcAft>
          <a:spcPct val="0"/>
        </a:spcAft>
        <a:buBlip>
          <a:blip r:embed="rId17"/>
        </a:buBlip>
        <a:defRPr sz="2000">
          <a:solidFill>
            <a:schemeClr val="tx1"/>
          </a:solidFill>
          <a:effectLst>
            <a:outerShdw blurRad="38100" dist="38100" dir="2700000" algn="tl">
              <a:srgbClr val="C0C0C0"/>
            </a:outerShdw>
          </a:effectLst>
          <a:latin typeface="+mn-lt"/>
          <a:ea typeface="+mn-ea"/>
        </a:defRPr>
      </a:lvl3pPr>
      <a:lvl4pPr marL="2136775"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ea typeface="+mn-ea"/>
        </a:defRPr>
      </a:lvl4pPr>
      <a:lvl5pPr marL="2555875"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ea typeface="+mn-ea"/>
        </a:defRPr>
      </a:lvl5pPr>
      <a:lvl6pPr marL="3013075"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6pPr>
      <a:lvl7pPr marL="3470275"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7pPr>
      <a:lvl8pPr marL="3927475"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8pPr>
      <a:lvl9pPr marL="4384675"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bwMode="auto">
          <a:xfrm>
            <a:off x="381000" y="188913"/>
            <a:ext cx="7772400" cy="676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80611" name="Rectangle 3"/>
          <p:cNvSpPr>
            <a:spLocks noGrp="1" noChangeArrowheads="1"/>
          </p:cNvSpPr>
          <p:nvPr>
            <p:ph type="body" idx="1"/>
          </p:nvPr>
        </p:nvSpPr>
        <p:spPr bwMode="auto">
          <a:xfrm>
            <a:off x="323850" y="981075"/>
            <a:ext cx="8569325" cy="540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580612" name="Rectangle 4"/>
          <p:cNvSpPr>
            <a:spLocks noGrp="1" noChangeArrowheads="1"/>
          </p:cNvSpPr>
          <p:nvPr>
            <p:ph type="sldNum" sz="quarter" idx="4"/>
          </p:nvPr>
        </p:nvSpPr>
        <p:spPr bwMode="auto">
          <a:xfrm>
            <a:off x="8491538" y="6448425"/>
            <a:ext cx="609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b="1">
                <a:solidFill>
                  <a:srgbClr val="FF0000"/>
                </a:solidFill>
                <a:effectLst>
                  <a:outerShdw blurRad="38100" dist="38100" dir="2700000" algn="tl">
                    <a:srgbClr val="C0C0C0"/>
                  </a:outerShdw>
                </a:effectLst>
              </a:defRPr>
            </a:lvl1pPr>
          </a:lstStyle>
          <a:p>
            <a:pPr>
              <a:defRPr/>
            </a:pPr>
            <a:fld id="{6C28DC4C-98D5-4B5B-B5CE-FC7CC73F47FD}" type="slidenum">
              <a:rPr lang="en-US" altLang="zh-CN"/>
              <a:pPr>
                <a:defRPr/>
              </a:pPr>
              <a:t>‹#›</a:t>
            </a:fld>
            <a:endParaRPr lang="en-US" altLang="zh-CN"/>
          </a:p>
        </p:txBody>
      </p:sp>
      <p:sp>
        <p:nvSpPr>
          <p:cNvPr id="580613" name="Rectangle 5"/>
          <p:cNvSpPr>
            <a:spLocks noChangeArrowheads="1"/>
          </p:cNvSpPr>
          <p:nvPr/>
        </p:nvSpPr>
        <p:spPr bwMode="auto">
          <a:xfrm flipV="1">
            <a:off x="1331913" y="835025"/>
            <a:ext cx="6400800" cy="73025"/>
          </a:xfrm>
          <a:prstGeom prst="rect">
            <a:avLst/>
          </a:prstGeom>
          <a:gradFill rotWithShape="0">
            <a:gsLst>
              <a:gs pos="0">
                <a:srgbClr val="03D4A8"/>
              </a:gs>
              <a:gs pos="25000">
                <a:srgbClr val="21D6E0"/>
              </a:gs>
              <a:gs pos="75000">
                <a:srgbClr val="0087E6"/>
              </a:gs>
              <a:gs pos="100000">
                <a:srgbClr val="005CBF"/>
              </a:gs>
            </a:gsLst>
            <a:lin ang="0" scaled="1"/>
          </a:gradFill>
          <a:ln w="9525">
            <a:noFill/>
            <a:miter lim="800000"/>
            <a:headEnd/>
            <a:tailEnd/>
          </a:ln>
          <a:effectLst/>
        </p:spPr>
        <p:txBody>
          <a:bodyPr rot="10800000" wrap="none" anchor="ctr"/>
          <a:lstStyle/>
          <a:p>
            <a:pPr algn="ctr" eaLnBrk="1" hangingPunct="1">
              <a:defRPr/>
            </a:pPr>
            <a:endParaRPr kumimoji="1" lang="zh-CN" altLang="zh-CN" sz="2400">
              <a:effectLst>
                <a:outerShdw blurRad="38100" dist="38100" dir="2700000" algn="tl">
                  <a:srgbClr val="FFFFFF"/>
                </a:outerShdw>
              </a:effectLst>
              <a:latin typeface="Times New Roman" pitchFamily="18" charset="0"/>
            </a:endParaRPr>
          </a:p>
        </p:txBody>
      </p:sp>
      <p:sp>
        <p:nvSpPr>
          <p:cNvPr id="580619" name="Rectangle 11"/>
          <p:cNvSpPr>
            <a:spLocks noChangeArrowheads="1"/>
          </p:cNvSpPr>
          <p:nvPr/>
        </p:nvSpPr>
        <p:spPr bwMode="auto">
          <a:xfrm>
            <a:off x="0" y="115888"/>
            <a:ext cx="1331913" cy="144462"/>
          </a:xfrm>
          <a:prstGeom prst="rect">
            <a:avLst/>
          </a:prstGeom>
          <a:gradFill rotWithShape="0">
            <a:gsLst>
              <a:gs pos="0">
                <a:srgbClr val="005CBF"/>
              </a:gs>
              <a:gs pos="25000">
                <a:srgbClr val="0087E6"/>
              </a:gs>
              <a:gs pos="75000">
                <a:srgbClr val="21D6E0"/>
              </a:gs>
              <a:gs pos="100000">
                <a:srgbClr val="03D4A8"/>
              </a:gs>
            </a:gsLst>
            <a:lin ang="0" scaled="1"/>
          </a:gradFill>
          <a:ln w="9525">
            <a:noFill/>
            <a:miter lim="800000"/>
            <a:headEnd/>
            <a:tailEnd/>
          </a:ln>
          <a:effectLst/>
        </p:spPr>
        <p:txBody>
          <a:bodyPr wrap="none" anchor="ctr"/>
          <a:lstStyle/>
          <a:p>
            <a:pPr algn="ctr" eaLnBrk="1" hangingPunct="1">
              <a:defRPr/>
            </a:pPr>
            <a:endParaRPr kumimoji="1" lang="zh-CN" altLang="zh-CN" sz="2400">
              <a:effectLst>
                <a:outerShdw blurRad="38100" dist="38100" dir="2700000" algn="tl">
                  <a:srgbClr val="FFFFFF"/>
                </a:outerShdw>
              </a:effectLst>
              <a:latin typeface="Times New Roman" pitchFamily="18" charset="0"/>
            </a:endParaRPr>
          </a:p>
        </p:txBody>
      </p:sp>
      <p:sp>
        <p:nvSpPr>
          <p:cNvPr id="2055" name="Text Box 12"/>
          <p:cNvSpPr txBox="1">
            <a:spLocks noChangeArrowheads="1"/>
          </p:cNvSpPr>
          <p:nvPr/>
        </p:nvSpPr>
        <p:spPr bwMode="auto">
          <a:xfrm>
            <a:off x="1835150" y="4581525"/>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zh-CN" sz="2800" smtClean="0">
              <a:latin typeface="Palatino Linotype" panose="02040502050505030304" pitchFamily="18" charset="0"/>
              <a:ea typeface="华文新魏" panose="02010800040101010101" pitchFamily="2" charset="-122"/>
            </a:endParaRPr>
          </a:p>
        </p:txBody>
      </p:sp>
      <p:pic>
        <p:nvPicPr>
          <p:cNvPr id="2056" name="Picture 17" descr="AON"/>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72450" y="0"/>
            <a:ext cx="9715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Lst>
  <p:transition spd="med">
    <p:pull dir="ru"/>
  </p:transition>
  <p:timing>
    <p:tnLst>
      <p:par>
        <p:cTn id="1" dur="indefinite" restart="never" nodeType="tmRoot"/>
      </p:par>
    </p:tnLst>
  </p:timing>
  <p:hf hdr="0" ftr="0" dt="0"/>
  <p:txStyles>
    <p:titleStyle>
      <a:lvl1pPr algn="ctr" rtl="0" eaLnBrk="0" fontAlgn="base" hangingPunct="0">
        <a:spcBef>
          <a:spcPct val="0"/>
        </a:spcBef>
        <a:spcAft>
          <a:spcPct val="0"/>
        </a:spcAft>
        <a:defRPr kumimoji="1" sz="36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2pPr>
      <a:lvl3pPr algn="ctr" rtl="0" eaLnBrk="0" fontAlgn="base" hangingPunct="0">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3pPr>
      <a:lvl4pPr algn="ctr" rtl="0" eaLnBrk="0" fontAlgn="base" hangingPunct="0">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4pPr>
      <a:lvl5pPr algn="ctr" rtl="0" eaLnBrk="0" fontAlgn="base" hangingPunct="0">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5pPr>
      <a:lvl6pPr marL="457200" algn="ctr" rtl="0" fontAlgn="base">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6pPr>
      <a:lvl7pPr marL="914400" algn="ctr" rtl="0" fontAlgn="base">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7pPr>
      <a:lvl8pPr marL="1371600" algn="ctr" rtl="0" fontAlgn="base">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8pPr>
      <a:lvl9pPr marL="1828800" algn="ctr" rtl="0" fontAlgn="base">
        <a:spcBef>
          <a:spcPct val="0"/>
        </a:spcBef>
        <a:spcAft>
          <a:spcPct val="0"/>
        </a:spcAft>
        <a:defRPr kumimoji="1" sz="3600" b="1">
          <a:solidFill>
            <a:schemeClr val="tx2"/>
          </a:solidFill>
          <a:effectLst>
            <a:outerShdw blurRad="38100" dist="38100" dir="2700000" algn="tl">
              <a:srgbClr val="C0C0C0"/>
            </a:outerShdw>
          </a:effectLst>
          <a:latin typeface="Palatino Linotype" pitchFamily="18" charset="0"/>
          <a:ea typeface="黑体" pitchFamily="2" charset="-122"/>
        </a:defRPr>
      </a:lvl9pPr>
    </p:titleStyle>
    <p:bodyStyle>
      <a:lvl1pPr marL="355600" indent="-355600" algn="l" rtl="0" eaLnBrk="0" fontAlgn="base" hangingPunct="0">
        <a:spcBef>
          <a:spcPct val="20000"/>
        </a:spcBef>
        <a:spcAft>
          <a:spcPct val="0"/>
        </a:spcAft>
        <a:buFont typeface="Wingdings" panose="05000000000000000000" pitchFamily="2" charset="2"/>
        <a:buBlip>
          <a:blip r:embed="rId17"/>
        </a:buBlip>
        <a:defRPr kumimoji="1" sz="2600">
          <a:solidFill>
            <a:schemeClr val="tx1"/>
          </a:solidFill>
          <a:effectLst>
            <a:outerShdw blurRad="38100" dist="38100" dir="2700000" algn="tl">
              <a:srgbClr val="C0C0C0"/>
            </a:outerShdw>
          </a:effectLst>
          <a:latin typeface="+mn-lt"/>
          <a:ea typeface="+mn-ea"/>
          <a:cs typeface="+mn-cs"/>
        </a:defRPr>
      </a:lvl1pPr>
      <a:lvl2pPr marL="812800" indent="-277813" algn="l" rtl="0" eaLnBrk="0" fontAlgn="base" hangingPunct="0">
        <a:spcBef>
          <a:spcPct val="20000"/>
        </a:spcBef>
        <a:spcAft>
          <a:spcPct val="0"/>
        </a:spcAft>
        <a:buBlip>
          <a:blip r:embed="rId18"/>
        </a:buBlip>
        <a:defRPr kumimoji="1" sz="2400">
          <a:solidFill>
            <a:schemeClr val="tx1"/>
          </a:solidFill>
          <a:effectLst>
            <a:outerShdw blurRad="38100" dist="38100" dir="2700000" algn="tl">
              <a:srgbClr val="C0C0C0"/>
            </a:outerShdw>
          </a:effectLst>
          <a:latin typeface="Times New Roman" pitchFamily="18" charset="0"/>
          <a:ea typeface="+mn-ea"/>
        </a:defRPr>
      </a:lvl2pPr>
      <a:lvl3pPr marL="1346200" indent="-354013" algn="l" rtl="0" eaLnBrk="0" fontAlgn="base" hangingPunct="0">
        <a:spcBef>
          <a:spcPct val="20000"/>
        </a:spcBef>
        <a:spcAft>
          <a:spcPct val="0"/>
        </a:spcAft>
        <a:buBlip>
          <a:blip r:embed="rId19"/>
        </a:buBlip>
        <a:defRPr kumimoji="1" sz="2000">
          <a:solidFill>
            <a:schemeClr val="tx1"/>
          </a:solidFill>
          <a:effectLst>
            <a:outerShdw blurRad="38100" dist="38100" dir="2700000" algn="tl">
              <a:srgbClr val="C0C0C0"/>
            </a:outerShdw>
          </a:effectLst>
          <a:latin typeface="Times New Roman" pitchFamily="18" charset="0"/>
          <a:ea typeface="+mn-ea"/>
        </a:defRPr>
      </a:lvl3pPr>
      <a:lvl4pPr marL="2136775" indent="-228600" algn="l" rtl="0" eaLnBrk="0" fontAlgn="base" hangingPunct="0">
        <a:spcBef>
          <a:spcPct val="20000"/>
        </a:spcBef>
        <a:spcAft>
          <a:spcPct val="0"/>
        </a:spcAft>
        <a:buChar char="–"/>
        <a:defRPr kumimoji="1" sz="2000">
          <a:solidFill>
            <a:schemeClr val="tx1"/>
          </a:solidFill>
          <a:effectLst>
            <a:outerShdw blurRad="38100" dist="38100" dir="2700000" algn="tl">
              <a:srgbClr val="C0C0C0"/>
            </a:outerShdw>
          </a:effectLst>
          <a:latin typeface="+mn-lt"/>
          <a:ea typeface="华文新魏" pitchFamily="2" charset="-122"/>
        </a:defRPr>
      </a:lvl4pPr>
      <a:lvl5pPr marL="2555875" indent="-228600" algn="l" rtl="0" eaLnBrk="0" fontAlgn="base" hangingPunct="0">
        <a:spcBef>
          <a:spcPct val="20000"/>
        </a:spcBef>
        <a:spcAft>
          <a:spcPct val="0"/>
        </a:spcAft>
        <a:buChar char="»"/>
        <a:defRPr kumimoji="1" sz="2000">
          <a:solidFill>
            <a:schemeClr val="tx1"/>
          </a:solidFill>
          <a:effectLst>
            <a:outerShdw blurRad="38100" dist="38100" dir="2700000" algn="tl">
              <a:srgbClr val="C0C0C0"/>
            </a:outerShdw>
          </a:effectLst>
          <a:latin typeface="+mn-lt"/>
          <a:ea typeface="华文新魏" pitchFamily="2" charset="-122"/>
        </a:defRPr>
      </a:lvl5pPr>
      <a:lvl6pPr marL="3013075" indent="-228600" algn="l" rtl="0" fontAlgn="base">
        <a:spcBef>
          <a:spcPct val="20000"/>
        </a:spcBef>
        <a:spcAft>
          <a:spcPct val="0"/>
        </a:spcAft>
        <a:defRPr kumimoji="1" sz="2000">
          <a:solidFill>
            <a:schemeClr val="tx1"/>
          </a:solidFill>
          <a:effectLst>
            <a:outerShdw blurRad="38100" dist="38100" dir="2700000" algn="tl">
              <a:srgbClr val="C0C0C0"/>
            </a:outerShdw>
          </a:effectLst>
          <a:latin typeface="+mn-lt"/>
          <a:ea typeface="华文新魏" pitchFamily="2" charset="-122"/>
        </a:defRPr>
      </a:lvl6pPr>
      <a:lvl7pPr marL="3470275" indent="-228600" algn="l" rtl="0" fontAlgn="base">
        <a:spcBef>
          <a:spcPct val="20000"/>
        </a:spcBef>
        <a:spcAft>
          <a:spcPct val="0"/>
        </a:spcAft>
        <a:defRPr kumimoji="1" sz="2000">
          <a:solidFill>
            <a:schemeClr val="tx1"/>
          </a:solidFill>
          <a:effectLst>
            <a:outerShdw blurRad="38100" dist="38100" dir="2700000" algn="tl">
              <a:srgbClr val="C0C0C0"/>
            </a:outerShdw>
          </a:effectLst>
          <a:latin typeface="+mn-lt"/>
          <a:ea typeface="华文新魏" pitchFamily="2" charset="-122"/>
        </a:defRPr>
      </a:lvl7pPr>
      <a:lvl8pPr marL="3927475" indent="-228600" algn="l" rtl="0" fontAlgn="base">
        <a:spcBef>
          <a:spcPct val="20000"/>
        </a:spcBef>
        <a:spcAft>
          <a:spcPct val="0"/>
        </a:spcAft>
        <a:defRPr kumimoji="1" sz="2000">
          <a:solidFill>
            <a:schemeClr val="tx1"/>
          </a:solidFill>
          <a:effectLst>
            <a:outerShdw blurRad="38100" dist="38100" dir="2700000" algn="tl">
              <a:srgbClr val="C0C0C0"/>
            </a:outerShdw>
          </a:effectLst>
          <a:latin typeface="+mn-lt"/>
          <a:ea typeface="华文新魏" pitchFamily="2" charset="-122"/>
        </a:defRPr>
      </a:lvl8pPr>
      <a:lvl9pPr marL="4384675" indent="-228600" algn="l" rtl="0" fontAlgn="base">
        <a:spcBef>
          <a:spcPct val="20000"/>
        </a:spcBef>
        <a:spcAft>
          <a:spcPct val="0"/>
        </a:spcAft>
        <a:defRPr kumimoji="1" sz="2000">
          <a:solidFill>
            <a:schemeClr val="tx1"/>
          </a:solidFill>
          <a:effectLst>
            <a:outerShdw blurRad="38100" dist="38100" dir="2700000" algn="tl">
              <a:srgbClr val="C0C0C0"/>
            </a:outerShdw>
          </a:effectLst>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hyperlink" Target="https://datatracker.ietf.org/doc/draft-zheng-teas-actn-multivendor-intero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6" name="Rectangle 6"/>
          <p:cNvSpPr>
            <a:spLocks noChangeArrowheads="1"/>
          </p:cNvSpPr>
          <p:nvPr/>
        </p:nvSpPr>
        <p:spPr bwMode="auto">
          <a:xfrm>
            <a:off x="103188" y="1382713"/>
            <a:ext cx="8564562" cy="1609725"/>
          </a:xfrm>
          <a:prstGeom prst="rect">
            <a:avLst/>
          </a:prstGeom>
          <a:noFill/>
          <a:ln w="9525">
            <a:noFill/>
            <a:miter lim="800000"/>
            <a:headEnd/>
            <a:tailEnd/>
          </a:ln>
          <a:effectLst/>
        </p:spPr>
        <p:txBody>
          <a:bodyPr anchor="ctr"/>
          <a:lstStyle/>
          <a:p>
            <a:pPr algn="ctr" eaLnBrk="1" hangingPunct="1">
              <a:defRPr/>
            </a:pPr>
            <a:r>
              <a:rPr lang="zh-CN" altLang="en-US" sz="3600" b="1" dirty="0" smtClean="0">
                <a:solidFill>
                  <a:schemeClr val="bg1"/>
                </a:solidFill>
                <a:effectLst>
                  <a:outerShdw blurRad="38100" dist="38100" dir="2700000" algn="tl">
                    <a:srgbClr val="C0C0C0"/>
                  </a:outerShdw>
                </a:effectLst>
                <a:latin typeface="Palatino Linotype" pitchFamily="18" charset="0"/>
                <a:ea typeface="华文中宋" pitchFamily="2" charset="-122"/>
              </a:rPr>
              <a:t>基于图谱理论的光网络特征提取技术</a:t>
            </a:r>
            <a:endParaRPr lang="zh-CN" altLang="en-US" sz="3600" b="1" dirty="0">
              <a:solidFill>
                <a:schemeClr val="bg1"/>
              </a:solidFill>
              <a:effectLst>
                <a:outerShdw blurRad="38100" dist="38100" dir="2700000" algn="tl">
                  <a:srgbClr val="C0C0C0"/>
                </a:outerShdw>
              </a:effectLst>
              <a:latin typeface="Palatino Linotype" pitchFamily="18" charset="0"/>
              <a:ea typeface="华文中宋" pitchFamily="2" charset="-122"/>
            </a:endParaRPr>
          </a:p>
        </p:txBody>
      </p:sp>
      <p:sp>
        <p:nvSpPr>
          <p:cNvPr id="573447" name="Rectangle 7"/>
          <p:cNvSpPr>
            <a:spLocks noChangeArrowheads="1"/>
          </p:cNvSpPr>
          <p:nvPr/>
        </p:nvSpPr>
        <p:spPr bwMode="auto">
          <a:xfrm>
            <a:off x="1928813" y="3316288"/>
            <a:ext cx="5570537" cy="1889125"/>
          </a:xfrm>
          <a:prstGeom prst="rect">
            <a:avLst/>
          </a:prstGeom>
          <a:noFill/>
          <a:ln w="9525">
            <a:noFill/>
            <a:miter lim="800000"/>
            <a:headEnd/>
            <a:tailEnd/>
          </a:ln>
          <a:effectLst/>
        </p:spPr>
        <p:txBody>
          <a:bodyPr/>
          <a:lstStyle/>
          <a:p>
            <a:pPr eaLnBrk="1" hangingPunct="1">
              <a:lnSpc>
                <a:spcPct val="125000"/>
              </a:lnSpc>
              <a:buFont typeface="Wingdings" pitchFamily="2" charset="2"/>
              <a:buNone/>
              <a:defRPr/>
            </a:pPr>
            <a:r>
              <a:rPr lang="zh-CN" altLang="en-US" sz="2400" b="1" dirty="0">
                <a:solidFill>
                  <a:srgbClr val="0044CC"/>
                </a:solidFill>
                <a:effectLst>
                  <a:outerShdw blurRad="38100" dist="38100" dir="2700000" algn="tl">
                    <a:srgbClr val="C0C0C0"/>
                  </a:outerShdw>
                </a:effectLst>
                <a:latin typeface="华文中宋" pitchFamily="2" charset="-122"/>
                <a:ea typeface="华文中宋" pitchFamily="2" charset="-122"/>
              </a:rPr>
              <a:t>申 请  者</a:t>
            </a:r>
            <a:r>
              <a:rPr lang="zh-CN" altLang="en-US" sz="2400" b="1" dirty="0" smtClean="0">
                <a:solidFill>
                  <a:srgbClr val="0044CC"/>
                </a:solidFill>
                <a:effectLst>
                  <a:outerShdw blurRad="38100" dist="38100" dir="2700000" algn="tl">
                    <a:srgbClr val="C0C0C0"/>
                  </a:outerShdw>
                </a:effectLst>
                <a:latin typeface="华文中宋" pitchFamily="2" charset="-122"/>
                <a:ea typeface="华文中宋" pitchFamily="2" charset="-122"/>
              </a:rPr>
              <a:t>：</a:t>
            </a:r>
            <a:r>
              <a:rPr lang="zh-CN" altLang="en-US" sz="2400" b="1" dirty="0">
                <a:solidFill>
                  <a:srgbClr val="0044CC"/>
                </a:solidFill>
                <a:effectLst>
                  <a:outerShdw blurRad="38100" dist="38100" dir="2700000" algn="tl">
                    <a:srgbClr val="C0C0C0"/>
                  </a:outerShdw>
                </a:effectLst>
                <a:latin typeface="华文中宋" pitchFamily="2" charset="-122"/>
                <a:ea typeface="华文中宋" pitchFamily="2" charset="-122"/>
              </a:rPr>
              <a:t>闫伯元</a:t>
            </a:r>
            <a:r>
              <a:rPr lang="zh-CN" altLang="en-US" sz="2400" b="1" dirty="0" smtClean="0">
                <a:solidFill>
                  <a:srgbClr val="0044CC"/>
                </a:solidFill>
                <a:effectLst>
                  <a:outerShdw blurRad="38100" dist="38100" dir="2700000" algn="tl">
                    <a:srgbClr val="C0C0C0"/>
                  </a:outerShdw>
                </a:effectLst>
                <a:latin typeface="华文中宋" pitchFamily="2" charset="-122"/>
                <a:ea typeface="华文中宋" pitchFamily="2" charset="-122"/>
              </a:rPr>
              <a:t>（博士三年级</a:t>
            </a:r>
            <a:r>
              <a:rPr lang="zh-CN" altLang="en-US" sz="2400" b="1" dirty="0">
                <a:solidFill>
                  <a:srgbClr val="0044CC"/>
                </a:solidFill>
                <a:effectLst>
                  <a:outerShdw blurRad="38100" dist="38100" dir="2700000" algn="tl">
                    <a:srgbClr val="C0C0C0"/>
                  </a:outerShdw>
                </a:effectLst>
                <a:latin typeface="华文中宋" pitchFamily="2" charset="-122"/>
                <a:ea typeface="华文中宋" pitchFamily="2" charset="-122"/>
              </a:rPr>
              <a:t>）</a:t>
            </a:r>
          </a:p>
          <a:p>
            <a:pPr eaLnBrk="1" hangingPunct="1">
              <a:lnSpc>
                <a:spcPct val="125000"/>
              </a:lnSpc>
              <a:defRPr/>
            </a:pPr>
            <a:r>
              <a:rPr lang="zh-CN" altLang="en-US" sz="2400" b="1" dirty="0">
                <a:solidFill>
                  <a:srgbClr val="0044CC"/>
                </a:solidFill>
                <a:effectLst>
                  <a:outerShdw blurRad="38100" dist="38100" dir="2700000" algn="tl">
                    <a:srgbClr val="C0C0C0"/>
                  </a:outerShdw>
                </a:effectLst>
                <a:latin typeface="华文中宋" pitchFamily="2" charset="-122"/>
                <a:ea typeface="华文中宋" pitchFamily="2" charset="-122"/>
              </a:rPr>
              <a:t>研究方向</a:t>
            </a:r>
            <a:r>
              <a:rPr lang="zh-CN" altLang="en-US" sz="2400" b="1" dirty="0" smtClean="0">
                <a:solidFill>
                  <a:srgbClr val="0044CC"/>
                </a:solidFill>
                <a:effectLst>
                  <a:outerShdw blurRad="38100" dist="38100" dir="2700000" algn="tl">
                    <a:srgbClr val="C0C0C0"/>
                  </a:outerShdw>
                </a:effectLst>
                <a:latin typeface="华文中宋" pitchFamily="2" charset="-122"/>
                <a:ea typeface="华文中宋" pitchFamily="2" charset="-122"/>
              </a:rPr>
              <a:t>：人工智能光网络</a:t>
            </a:r>
          </a:p>
          <a:p>
            <a:pPr eaLnBrk="1" hangingPunct="1">
              <a:lnSpc>
                <a:spcPct val="125000"/>
              </a:lnSpc>
              <a:buFont typeface="Wingdings" pitchFamily="2" charset="2"/>
              <a:buNone/>
              <a:defRPr/>
            </a:pPr>
            <a:r>
              <a:rPr lang="zh-CN" altLang="en-US" sz="2400" b="1" dirty="0" smtClean="0">
                <a:solidFill>
                  <a:srgbClr val="0044CC"/>
                </a:solidFill>
                <a:effectLst>
                  <a:outerShdw blurRad="38100" dist="38100" dir="2700000" algn="tl">
                    <a:srgbClr val="C0C0C0"/>
                  </a:outerShdw>
                </a:effectLst>
                <a:latin typeface="华文中宋" pitchFamily="2" charset="-122"/>
                <a:ea typeface="华文中宋" pitchFamily="2" charset="-122"/>
              </a:rPr>
              <a:t>指导教师：张   杰   教授</a:t>
            </a:r>
          </a:p>
          <a:p>
            <a:pPr eaLnBrk="1" hangingPunct="1">
              <a:lnSpc>
                <a:spcPct val="125000"/>
              </a:lnSpc>
              <a:buFont typeface="Wingdings" pitchFamily="2" charset="2"/>
              <a:buNone/>
              <a:defRPr/>
            </a:pPr>
            <a:r>
              <a:rPr lang="zh-CN" altLang="en-US" sz="2400" b="1" dirty="0" smtClean="0">
                <a:solidFill>
                  <a:srgbClr val="0044CC"/>
                </a:solidFill>
                <a:effectLst>
                  <a:outerShdw blurRad="38100" dist="38100" dir="2700000" algn="tl">
                    <a:srgbClr val="C0C0C0"/>
                  </a:outerShdw>
                </a:effectLst>
                <a:latin typeface="华文中宋" pitchFamily="2" charset="-122"/>
                <a:ea typeface="华文中宋" pitchFamily="2" charset="-122"/>
              </a:rPr>
              <a:t>所在</a:t>
            </a:r>
            <a:r>
              <a:rPr lang="zh-CN" altLang="en-US" sz="2400" b="1" dirty="0">
                <a:solidFill>
                  <a:srgbClr val="0044CC"/>
                </a:solidFill>
                <a:effectLst>
                  <a:outerShdw blurRad="38100" dist="38100" dir="2700000" algn="tl">
                    <a:srgbClr val="C0C0C0"/>
                  </a:outerShdw>
                </a:effectLst>
                <a:latin typeface="华文中宋" pitchFamily="2" charset="-122"/>
                <a:ea typeface="华文中宋" pitchFamily="2" charset="-122"/>
              </a:rPr>
              <a:t>学院：信息光子学与光通信研究院</a:t>
            </a:r>
          </a:p>
          <a:p>
            <a:pPr eaLnBrk="1" hangingPunct="1">
              <a:buFont typeface="Wingdings" pitchFamily="2" charset="2"/>
              <a:buNone/>
              <a:defRPr/>
            </a:pPr>
            <a:endParaRPr lang="en-US" altLang="zh-CN" sz="2400" b="1" dirty="0">
              <a:solidFill>
                <a:srgbClr val="0044CC"/>
              </a:solidFill>
              <a:effectLst>
                <a:outerShdw blurRad="38100" dist="38100" dir="2700000" algn="tl">
                  <a:srgbClr val="C0C0C0"/>
                </a:outerShdw>
              </a:effectLst>
              <a:latin typeface="华文楷体" pitchFamily="2" charset="-122"/>
              <a:ea typeface="华文楷体" pitchFamily="2" charset="-122"/>
            </a:endParaRPr>
          </a:p>
        </p:txBody>
      </p:sp>
      <p:sp>
        <p:nvSpPr>
          <p:cNvPr id="573448" name="Rectangle 8"/>
          <p:cNvSpPr>
            <a:spLocks noChangeArrowheads="1"/>
          </p:cNvSpPr>
          <p:nvPr/>
        </p:nvSpPr>
        <p:spPr bwMode="auto">
          <a:xfrm>
            <a:off x="76200" y="206375"/>
            <a:ext cx="7594600" cy="592138"/>
          </a:xfrm>
          <a:prstGeom prst="rect">
            <a:avLst/>
          </a:prstGeom>
          <a:noFill/>
          <a:ln w="9525">
            <a:noFill/>
            <a:miter lim="800000"/>
            <a:headEnd/>
            <a:tailEnd/>
          </a:ln>
          <a:effectLst/>
        </p:spPr>
        <p:txBody>
          <a:bodyPr anchor="ctr"/>
          <a:lstStyle/>
          <a:p>
            <a:pPr eaLnBrk="1" hangingPunct="1">
              <a:defRPr/>
            </a:pPr>
            <a:r>
              <a:rPr lang="zh-CN" altLang="en-US" sz="2800" b="1" dirty="0">
                <a:solidFill>
                  <a:schemeClr val="tx2"/>
                </a:solidFill>
                <a:effectLst>
                  <a:outerShdw blurRad="38100" dist="38100" dir="2700000" algn="tl">
                    <a:srgbClr val="C0C0C0"/>
                  </a:outerShdw>
                </a:effectLst>
                <a:latin typeface="Palatino Linotype" pitchFamily="18" charset="0"/>
                <a:ea typeface="黑体" pitchFamily="2" charset="-122"/>
              </a:rPr>
              <a:t>北京邮电大学博士研究生创新基金</a:t>
            </a:r>
          </a:p>
        </p:txBody>
      </p:sp>
    </p:spTree>
  </p:cSld>
  <p:clrMapOvr>
    <a:masterClrMapping/>
  </p:clrMapOvr>
  <mc:AlternateContent xmlns:mc="http://schemas.openxmlformats.org/markup-compatibility/2006" xmlns:p14="http://schemas.microsoft.com/office/powerpoint/2010/main">
    <mc:Choice Requires="p14">
      <p:transition p14:dur="0" advTm="13167"/>
    </mc:Choice>
    <mc:Fallback xmlns="">
      <p:transition advTm="1316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样机展示方面</a:t>
            </a:r>
            <a:r>
              <a:rPr lang="zh-CN" altLang="en-US" sz="2800" dirty="0" smtClean="0">
                <a:effectLst/>
                <a:latin typeface="微软雅黑" panose="020B0503020204020204" pitchFamily="34" charset="-122"/>
                <a:ea typeface="微软雅黑" panose="020B0503020204020204" pitchFamily="34" charset="-122"/>
              </a:rPr>
              <a:t>：</a:t>
            </a:r>
            <a:endParaRPr lang="zh-CN" altLang="en-US" sz="2800" dirty="0"/>
          </a:p>
        </p:txBody>
      </p:sp>
      <p:sp>
        <p:nvSpPr>
          <p:cNvPr id="3" name="内容占位符 2"/>
          <p:cNvSpPr>
            <a:spLocks noGrp="1"/>
          </p:cNvSpPr>
          <p:nvPr>
            <p:ph idx="1"/>
          </p:nvPr>
        </p:nvSpPr>
        <p:spPr>
          <a:xfrm>
            <a:off x="323850" y="981076"/>
            <a:ext cx="8569325" cy="1619250"/>
          </a:xfrm>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(3)</a:t>
            </a:r>
            <a:r>
              <a:rPr lang="zh-CN" altLang="en-US" sz="2800" dirty="0">
                <a:effectLst/>
                <a:latin typeface="微软雅黑" panose="020B0503020204020204" pitchFamily="34" charset="-122"/>
                <a:ea typeface="微软雅黑" panose="020B0503020204020204" pitchFamily="34" charset="-122"/>
              </a:rPr>
              <a:t>第</a:t>
            </a:r>
            <a:r>
              <a:rPr lang="en-US" altLang="zh-CN" sz="2800" dirty="0" smtClean="0">
                <a:effectLst/>
                <a:latin typeface="微软雅黑" panose="020B0503020204020204" pitchFamily="34" charset="-122"/>
                <a:ea typeface="微软雅黑" panose="020B0503020204020204" pitchFamily="34" charset="-122"/>
              </a:rPr>
              <a:t>97</a:t>
            </a:r>
            <a:r>
              <a:rPr lang="zh-CN" altLang="en-US" sz="2800" dirty="0" smtClean="0">
                <a:effectLst/>
                <a:latin typeface="微软雅黑" panose="020B0503020204020204" pitchFamily="34" charset="-122"/>
                <a:ea typeface="微软雅黑" panose="020B0503020204020204" pitchFamily="34" charset="-122"/>
              </a:rPr>
              <a:t>届</a:t>
            </a:r>
            <a:r>
              <a:rPr lang="en-US" altLang="zh-CN" sz="2800" dirty="0">
                <a:effectLst/>
                <a:latin typeface="微软雅黑" panose="020B0503020204020204" pitchFamily="34" charset="-122"/>
                <a:ea typeface="微软雅黑" panose="020B0503020204020204" pitchFamily="34" charset="-122"/>
              </a:rPr>
              <a:t>IETF</a:t>
            </a:r>
            <a:r>
              <a:rPr lang="zh-CN" altLang="en-US" sz="2800" dirty="0">
                <a:effectLst/>
                <a:latin typeface="微软雅黑" panose="020B0503020204020204" pitchFamily="34" charset="-122"/>
                <a:ea typeface="微软雅黑" panose="020B0503020204020204" pitchFamily="34" charset="-122"/>
              </a:rPr>
              <a:t>国际标准</a:t>
            </a:r>
            <a:r>
              <a:rPr lang="zh-CN" altLang="en-US" sz="2800" dirty="0" smtClean="0">
                <a:effectLst/>
                <a:latin typeface="微软雅黑" panose="020B0503020204020204" pitchFamily="34" charset="-122"/>
                <a:ea typeface="微软雅黑" panose="020B0503020204020204" pitchFamily="34" charset="-122"/>
              </a:rPr>
              <a:t>会议</a:t>
            </a:r>
            <a:endParaRPr lang="en-US" altLang="zh-CN" sz="2800" dirty="0" smtClean="0">
              <a:effectLst/>
              <a:latin typeface="微软雅黑" panose="020B0503020204020204" pitchFamily="34" charset="-122"/>
              <a:ea typeface="微软雅黑" panose="020B0503020204020204" pitchFamily="34" charset="-122"/>
            </a:endParaRPr>
          </a:p>
          <a:p>
            <a:pPr marL="0" lvl="0" indent="0" algn="just">
              <a:spcBef>
                <a:spcPts val="800"/>
              </a:spcBef>
              <a:buNone/>
              <a:defRPr/>
            </a:pPr>
            <a:r>
              <a:rPr lang="zh-CN" altLang="en-US" sz="1800" dirty="0">
                <a:solidFill>
                  <a:srgbClr val="000000"/>
                </a:solidFill>
                <a:effectLst/>
                <a:latin typeface="微软雅黑" panose="020B0503020204020204" pitchFamily="34" charset="-122"/>
                <a:ea typeface="微软雅黑" panose="020B0503020204020204" pitchFamily="34" charset="-122"/>
              </a:rPr>
              <a:t>申请人设计并开发了</a:t>
            </a:r>
            <a:r>
              <a:rPr lang="zh-CN" altLang="en-US" sz="1800" dirty="0" smtClean="0">
                <a:solidFill>
                  <a:srgbClr val="000000"/>
                </a:solidFill>
                <a:effectLst/>
                <a:latin typeface="微软雅黑" panose="020B0503020204020204" pitchFamily="34" charset="-122"/>
                <a:ea typeface="微软雅黑" panose="020B0503020204020204" pitchFamily="34" charset="-122"/>
              </a:rPr>
              <a:t>基于</a:t>
            </a:r>
            <a:r>
              <a:rPr lang="en-US" altLang="zh-CN" sz="1800" dirty="0" smtClean="0">
                <a:solidFill>
                  <a:srgbClr val="000000"/>
                </a:solidFill>
                <a:effectLst/>
                <a:latin typeface="微软雅黑" panose="020B0503020204020204" pitchFamily="34" charset="-122"/>
                <a:ea typeface="微软雅黑" panose="020B0503020204020204" pitchFamily="34" charset="-122"/>
              </a:rPr>
              <a:t>PCEP</a:t>
            </a:r>
            <a:r>
              <a:rPr lang="zh-CN" altLang="en-US" sz="1800" dirty="0" smtClean="0">
                <a:solidFill>
                  <a:srgbClr val="000000"/>
                </a:solidFill>
                <a:effectLst/>
                <a:latin typeface="微软雅黑" panose="020B0503020204020204" pitchFamily="34" charset="-122"/>
                <a:ea typeface="微软雅黑" panose="020B0503020204020204" pitchFamily="34" charset="-122"/>
              </a:rPr>
              <a:t>协议簇的</a:t>
            </a:r>
            <a:r>
              <a:rPr lang="zh-CN" altLang="en-US" sz="1800" dirty="0">
                <a:solidFill>
                  <a:srgbClr val="000000"/>
                </a:solidFill>
                <a:effectLst/>
                <a:latin typeface="微软雅黑" panose="020B0503020204020204" pitchFamily="34" charset="-122"/>
                <a:ea typeface="微软雅黑" panose="020B0503020204020204" pitchFamily="34" charset="-122"/>
              </a:rPr>
              <a:t>传送</a:t>
            </a:r>
            <a:r>
              <a:rPr lang="zh-CN" altLang="en-US" sz="1800" dirty="0" smtClean="0">
                <a:solidFill>
                  <a:srgbClr val="000000"/>
                </a:solidFill>
                <a:effectLst/>
                <a:latin typeface="微软雅黑" panose="020B0503020204020204" pitchFamily="34" charset="-122"/>
                <a:ea typeface="微软雅黑" panose="020B0503020204020204" pitchFamily="34" charset="-122"/>
              </a:rPr>
              <a:t>网</a:t>
            </a:r>
            <a:r>
              <a:rPr lang="en-US" altLang="zh-CN" sz="1800" dirty="0" smtClean="0">
                <a:solidFill>
                  <a:srgbClr val="FF0000"/>
                </a:solidFill>
                <a:effectLst/>
                <a:latin typeface="微软雅黑" panose="020B0503020204020204" pitchFamily="34" charset="-122"/>
                <a:ea typeface="微软雅黑" panose="020B0503020204020204" pitchFamily="34" charset="-122"/>
              </a:rPr>
              <a:t>ACTN</a:t>
            </a:r>
            <a:r>
              <a:rPr lang="zh-CN" altLang="en-US" sz="1800" dirty="0" smtClean="0">
                <a:solidFill>
                  <a:srgbClr val="FF0000"/>
                </a:solidFill>
                <a:effectLst/>
                <a:latin typeface="微软雅黑" panose="020B0503020204020204" pitchFamily="34" charset="-122"/>
                <a:ea typeface="微软雅黑" panose="020B0503020204020204" pitchFamily="34" charset="-122"/>
              </a:rPr>
              <a:t>架构</a:t>
            </a:r>
            <a:r>
              <a:rPr lang="zh-CN" altLang="en-US" sz="1800" dirty="0" smtClean="0">
                <a:solidFill>
                  <a:srgbClr val="000000"/>
                </a:solidFill>
                <a:effectLst/>
                <a:latin typeface="微软雅黑" panose="020B0503020204020204" pitchFamily="34" charset="-122"/>
                <a:ea typeface="微软雅黑" panose="020B0503020204020204" pitchFamily="34" charset="-122"/>
              </a:rPr>
              <a:t>，赴韩国首尔在</a:t>
            </a:r>
            <a:r>
              <a:rPr lang="zh-CN" altLang="en-US" sz="1800" dirty="0">
                <a:solidFill>
                  <a:srgbClr val="FF0000"/>
                </a:solidFill>
                <a:effectLst/>
                <a:latin typeface="微软雅黑" panose="020B0503020204020204" pitchFamily="34" charset="-122"/>
                <a:ea typeface="微软雅黑" panose="020B0503020204020204" pitchFamily="34" charset="-122"/>
              </a:rPr>
              <a:t>第</a:t>
            </a:r>
            <a:r>
              <a:rPr lang="en-US" altLang="zh-CN" sz="1800" dirty="0" smtClean="0">
                <a:solidFill>
                  <a:srgbClr val="FF0000"/>
                </a:solidFill>
                <a:effectLst/>
                <a:latin typeface="微软雅黑" panose="020B0503020204020204" pitchFamily="34" charset="-122"/>
                <a:ea typeface="微软雅黑" panose="020B0503020204020204" pitchFamily="34" charset="-122"/>
              </a:rPr>
              <a:t>97</a:t>
            </a:r>
            <a:r>
              <a:rPr lang="zh-CN" altLang="en-US" sz="1800" dirty="0" smtClean="0">
                <a:solidFill>
                  <a:srgbClr val="FF0000"/>
                </a:solidFill>
                <a:effectLst/>
                <a:latin typeface="微软雅黑" panose="020B0503020204020204" pitchFamily="34" charset="-122"/>
                <a:ea typeface="微软雅黑" panose="020B0503020204020204" pitchFamily="34" charset="-122"/>
              </a:rPr>
              <a:t>届</a:t>
            </a:r>
            <a:r>
              <a:rPr lang="en-US" altLang="zh-CN" sz="1800" dirty="0">
                <a:solidFill>
                  <a:srgbClr val="FF0000"/>
                </a:solidFill>
                <a:effectLst/>
                <a:latin typeface="微软雅黑" panose="020B0503020204020204" pitchFamily="34" charset="-122"/>
                <a:ea typeface="微软雅黑" panose="020B0503020204020204" pitchFamily="34" charset="-122"/>
              </a:rPr>
              <a:t>IETF</a:t>
            </a:r>
            <a:r>
              <a:rPr lang="zh-CN" altLang="en-US" sz="1800" dirty="0">
                <a:solidFill>
                  <a:srgbClr val="FF0000"/>
                </a:solidFill>
                <a:effectLst/>
                <a:latin typeface="微软雅黑" panose="020B0503020204020204" pitchFamily="34" charset="-122"/>
                <a:ea typeface="微软雅黑" panose="020B0503020204020204" pitchFamily="34" charset="-122"/>
              </a:rPr>
              <a:t>会议</a:t>
            </a:r>
            <a:r>
              <a:rPr lang="zh-CN" altLang="en-US" sz="1800" dirty="0">
                <a:solidFill>
                  <a:srgbClr val="000000"/>
                </a:solidFill>
                <a:effectLst/>
                <a:latin typeface="微软雅黑" panose="020B0503020204020204" pitchFamily="34" charset="-122"/>
                <a:ea typeface="微软雅黑" panose="020B0503020204020204" pitchFamily="34" charset="-122"/>
              </a:rPr>
              <a:t>现场进行了</a:t>
            </a:r>
            <a:r>
              <a:rPr lang="zh-CN" altLang="en-US" sz="1800" dirty="0" smtClean="0">
                <a:solidFill>
                  <a:srgbClr val="000000"/>
                </a:solidFill>
                <a:effectLst/>
                <a:latin typeface="微软雅黑" panose="020B0503020204020204" pitchFamily="34" charset="-122"/>
                <a:ea typeface="微软雅黑" panose="020B0503020204020204" pitchFamily="34" charset="-122"/>
              </a:rPr>
              <a:t>展示。由于在网络架构演进与性能验证方面的贡献，获得了</a:t>
            </a:r>
            <a:r>
              <a:rPr lang="en-US" altLang="zh-CN" sz="1800" dirty="0" smtClean="0">
                <a:solidFill>
                  <a:srgbClr val="000000"/>
                </a:solidFill>
                <a:effectLst/>
                <a:latin typeface="微软雅黑" panose="020B0503020204020204" pitchFamily="34" charset="-122"/>
                <a:ea typeface="微软雅黑" panose="020B0503020204020204" pitchFamily="34" charset="-122"/>
              </a:rPr>
              <a:t>”</a:t>
            </a:r>
            <a:r>
              <a:rPr lang="en-US" altLang="zh-CN" sz="1800" dirty="0" smtClean="0">
                <a:solidFill>
                  <a:srgbClr val="FF0000"/>
                </a:solidFill>
                <a:effectLst/>
                <a:latin typeface="微软雅黑" panose="020B0503020204020204" pitchFamily="34" charset="-122"/>
                <a:ea typeface="微软雅黑" panose="020B0503020204020204" pitchFamily="34" charset="-122"/>
              </a:rPr>
              <a:t>Best Input Award</a:t>
            </a:r>
            <a:r>
              <a:rPr lang="en-US" altLang="zh-CN" sz="1800" dirty="0" smtClean="0">
                <a:solidFill>
                  <a:srgbClr val="000000"/>
                </a:solidFill>
                <a:effectLst/>
                <a:latin typeface="微软雅黑" panose="020B0503020204020204" pitchFamily="34" charset="-122"/>
                <a:ea typeface="微软雅黑" panose="020B0503020204020204" pitchFamily="34" charset="-122"/>
              </a:rPr>
              <a:t>”</a:t>
            </a:r>
            <a:r>
              <a:rPr lang="zh-CN" altLang="en-US" sz="1800" dirty="0">
                <a:solidFill>
                  <a:srgbClr val="000000"/>
                </a:solidFill>
                <a:effectLst/>
                <a:latin typeface="微软雅黑" panose="020B0503020204020204" pitchFamily="34" charset="-122"/>
                <a:ea typeface="微软雅黑" panose="020B0503020204020204" pitchFamily="34" charset="-122"/>
              </a:rPr>
              <a:t>奖项</a:t>
            </a:r>
            <a:r>
              <a:rPr lang="zh-CN" altLang="en-US" sz="1800" dirty="0" smtClean="0">
                <a:solidFill>
                  <a:srgbClr val="000000"/>
                </a:solidFill>
                <a:effectLst/>
                <a:latin typeface="微软雅黑" panose="020B0503020204020204" pitchFamily="34" charset="-122"/>
                <a:ea typeface="微软雅黑" panose="020B0503020204020204" pitchFamily="34" charset="-122"/>
              </a:rPr>
              <a:t>。</a:t>
            </a:r>
            <a:endParaRPr lang="zh-CN" altLang="en-US" sz="1800" dirty="0">
              <a:solidFill>
                <a:srgbClr val="FF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10</a:t>
            </a:fld>
            <a:endParaRPr lang="en-US" altLang="zh-CN"/>
          </a:p>
        </p:txBody>
      </p:sp>
      <p:sp>
        <p:nvSpPr>
          <p:cNvPr id="6" name="矩形 6"/>
          <p:cNvSpPr>
            <a:spLocks noChangeArrowheads="1"/>
          </p:cNvSpPr>
          <p:nvPr/>
        </p:nvSpPr>
        <p:spPr bwMode="auto">
          <a:xfrm>
            <a:off x="384334" y="6314678"/>
            <a:ext cx="84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smtClean="0"/>
              <a:t>“IETF </a:t>
            </a:r>
            <a:r>
              <a:rPr lang="en-US" altLang="zh-CN" sz="1400" dirty="0"/>
              <a:t>97 Hackathon</a:t>
            </a:r>
            <a:r>
              <a:rPr lang="en-US" altLang="zh-CN" sz="1400" dirty="0" smtClean="0"/>
              <a:t>: Improving </a:t>
            </a:r>
            <a:r>
              <a:rPr lang="en-US" altLang="zh-CN" sz="1400" dirty="0"/>
              <a:t>Open </a:t>
            </a:r>
            <a:r>
              <a:rPr lang="en-US" altLang="zh-CN" sz="1400" dirty="0" smtClean="0"/>
              <a:t>Standards through </a:t>
            </a:r>
            <a:r>
              <a:rPr lang="en-US" altLang="zh-CN" sz="1400" dirty="0"/>
              <a:t>Open </a:t>
            </a:r>
            <a:r>
              <a:rPr lang="en-US" altLang="zh-CN" sz="1400" dirty="0" smtClean="0"/>
              <a:t>Source,” IETF Journal, vol. 12, no. 3, March 2017. </a:t>
            </a:r>
            <a:r>
              <a:rPr lang="zh-CN" altLang="en-US" sz="1400" dirty="0" smtClean="0"/>
              <a:t>（</a:t>
            </a:r>
            <a:r>
              <a:rPr lang="en-US" altLang="zh-CN" sz="1400" dirty="0" smtClean="0">
                <a:solidFill>
                  <a:srgbClr val="FF0000"/>
                </a:solidFill>
              </a:rPr>
              <a:t>IETF</a:t>
            </a:r>
            <a:r>
              <a:rPr lang="zh-CN" altLang="en-US" sz="1400" dirty="0" smtClean="0">
                <a:solidFill>
                  <a:srgbClr val="FF0000"/>
                </a:solidFill>
              </a:rPr>
              <a:t>官方期刊</a:t>
            </a:r>
            <a:r>
              <a:rPr lang="zh-CN" altLang="en-US" sz="1400" dirty="0" smtClean="0"/>
              <a:t>刊登）</a:t>
            </a:r>
            <a:endParaRPr lang="zh-CN" altLang="en-US" sz="1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712" y="2133086"/>
            <a:ext cx="5358321" cy="418159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981" y="2443840"/>
            <a:ext cx="2847600" cy="213570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845" y="4178126"/>
            <a:ext cx="2848736" cy="2136552"/>
          </a:xfrm>
          <a:prstGeom prst="rect">
            <a:avLst/>
          </a:prstGeom>
        </p:spPr>
      </p:pic>
    </p:spTree>
    <p:extLst>
      <p:ext uri="{BB962C8B-B14F-4D97-AF65-F5344CB8AC3E}">
        <p14:creationId xmlns:p14="http://schemas.microsoft.com/office/powerpoint/2010/main" val="14529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样机展示方面</a:t>
            </a:r>
            <a:r>
              <a:rPr lang="zh-CN" altLang="en-US" sz="2800" dirty="0" smtClean="0">
                <a:effectLst/>
                <a:latin typeface="微软雅黑" panose="020B0503020204020204" pitchFamily="34" charset="-122"/>
                <a:ea typeface="微软雅黑" panose="020B0503020204020204" pitchFamily="34" charset="-122"/>
              </a:rPr>
              <a:t>：</a:t>
            </a:r>
            <a:endParaRPr lang="zh-CN" altLang="en-US" sz="2800" dirty="0"/>
          </a:p>
        </p:txBody>
      </p:sp>
      <p:sp>
        <p:nvSpPr>
          <p:cNvPr id="3" name="内容占位符 2"/>
          <p:cNvSpPr>
            <a:spLocks noGrp="1"/>
          </p:cNvSpPr>
          <p:nvPr>
            <p:ph idx="1"/>
          </p:nvPr>
        </p:nvSpPr>
        <p:spPr>
          <a:xfrm>
            <a:off x="323850" y="981076"/>
            <a:ext cx="8569325" cy="1619250"/>
          </a:xfrm>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(4)2017</a:t>
            </a:r>
            <a:r>
              <a:rPr lang="zh-CN" altLang="en-US" sz="2800" dirty="0" smtClean="0">
                <a:effectLst/>
                <a:latin typeface="微软雅黑" panose="020B0503020204020204" pitchFamily="34" charset="-122"/>
                <a:ea typeface="微软雅黑" panose="020B0503020204020204" pitchFamily="34" charset="-122"/>
              </a:rPr>
              <a:t>年</a:t>
            </a:r>
            <a:r>
              <a:rPr lang="en-US" altLang="zh-CN" sz="2800" dirty="0" smtClean="0">
                <a:effectLst/>
                <a:latin typeface="微软雅黑" panose="020B0503020204020204" pitchFamily="34" charset="-122"/>
                <a:ea typeface="微软雅黑" panose="020B0503020204020204" pitchFamily="34" charset="-122"/>
              </a:rPr>
              <a:t>OFC</a:t>
            </a:r>
            <a:r>
              <a:rPr lang="zh-CN" altLang="en-US" sz="2800" dirty="0">
                <a:effectLst/>
                <a:latin typeface="微软雅黑" panose="020B0503020204020204" pitchFamily="34" charset="-122"/>
                <a:ea typeface="微软雅黑" panose="020B0503020204020204" pitchFamily="34" charset="-122"/>
              </a:rPr>
              <a:t> </a:t>
            </a:r>
            <a:r>
              <a:rPr lang="en-US" altLang="zh-CN" sz="2800" dirty="0" smtClean="0">
                <a:effectLst/>
                <a:latin typeface="微软雅黑" panose="020B0503020204020204" pitchFamily="34" charset="-122"/>
                <a:ea typeface="微软雅黑" panose="020B0503020204020204" pitchFamily="34" charset="-122"/>
              </a:rPr>
              <a:t>Demo Session</a:t>
            </a:r>
          </a:p>
          <a:p>
            <a:pPr marL="0" lvl="0" indent="0" algn="just">
              <a:spcBef>
                <a:spcPts val="800"/>
              </a:spcBef>
              <a:buNone/>
              <a:defRPr/>
            </a:pPr>
            <a:r>
              <a:rPr lang="zh-CN" altLang="en-US" sz="1800" dirty="0">
                <a:solidFill>
                  <a:srgbClr val="000000"/>
                </a:solidFill>
                <a:effectLst/>
                <a:latin typeface="微软雅黑" panose="020B0503020204020204" pitchFamily="34" charset="-122"/>
                <a:ea typeface="微软雅黑" panose="020B0503020204020204" pitchFamily="34" charset="-122"/>
              </a:rPr>
              <a:t>申请人设计并开发了</a:t>
            </a:r>
            <a:r>
              <a:rPr lang="zh-CN" altLang="en-US" sz="1800" dirty="0" smtClean="0">
                <a:solidFill>
                  <a:srgbClr val="000000"/>
                </a:solidFill>
                <a:effectLst/>
                <a:latin typeface="微软雅黑" panose="020B0503020204020204" pitchFamily="34" charset="-122"/>
                <a:ea typeface="微软雅黑" panose="020B0503020204020204" pitchFamily="34" charset="-122"/>
              </a:rPr>
              <a:t>基于传送网</a:t>
            </a:r>
            <a:r>
              <a:rPr lang="en-US" altLang="zh-CN" sz="1800" dirty="0" smtClean="0">
                <a:effectLst/>
                <a:latin typeface="微软雅黑" panose="020B0503020204020204" pitchFamily="34" charset="-122"/>
                <a:ea typeface="微软雅黑" panose="020B0503020204020204" pitchFamily="34" charset="-122"/>
              </a:rPr>
              <a:t>ACTN</a:t>
            </a:r>
            <a:r>
              <a:rPr lang="zh-CN" altLang="en-US" sz="1800" dirty="0" smtClean="0">
                <a:effectLst/>
                <a:latin typeface="微软雅黑" panose="020B0503020204020204" pitchFamily="34" charset="-122"/>
                <a:ea typeface="微软雅黑" panose="020B0503020204020204" pitchFamily="34" charset="-122"/>
              </a:rPr>
              <a:t>架构下的“</a:t>
            </a:r>
            <a:r>
              <a:rPr lang="zh-CN" altLang="en-US" sz="1800" dirty="0" smtClean="0">
                <a:solidFill>
                  <a:srgbClr val="FF0000"/>
                </a:solidFill>
                <a:effectLst/>
                <a:latin typeface="微软雅黑" panose="020B0503020204020204" pitchFamily="34" charset="-122"/>
                <a:ea typeface="微软雅黑" panose="020B0503020204020204" pitchFamily="34" charset="-122"/>
              </a:rPr>
              <a:t>负载均衡</a:t>
            </a:r>
            <a:r>
              <a:rPr lang="zh-CN" altLang="en-US" sz="1800" dirty="0" smtClean="0">
                <a:effectLst/>
                <a:latin typeface="微软雅黑" panose="020B0503020204020204" pitchFamily="34" charset="-122"/>
                <a:ea typeface="微软雅黑" panose="020B0503020204020204" pitchFamily="34" charset="-122"/>
              </a:rPr>
              <a:t>”和“</a:t>
            </a:r>
            <a:r>
              <a:rPr lang="zh-CN" altLang="en-US" sz="1800" dirty="0" smtClean="0">
                <a:solidFill>
                  <a:srgbClr val="FF0000"/>
                </a:solidFill>
                <a:effectLst/>
                <a:latin typeface="微软雅黑" panose="020B0503020204020204" pitchFamily="34" charset="-122"/>
                <a:ea typeface="微软雅黑" panose="020B0503020204020204" pitchFamily="34" charset="-122"/>
              </a:rPr>
              <a:t>跨域恢复</a:t>
            </a:r>
            <a:r>
              <a:rPr lang="zh-CN" altLang="en-US" sz="1800" dirty="0" smtClean="0">
                <a:effectLst/>
                <a:latin typeface="微软雅黑" panose="020B0503020204020204" pitchFamily="34" charset="-122"/>
                <a:ea typeface="微软雅黑" panose="020B0503020204020204" pitchFamily="34" charset="-122"/>
              </a:rPr>
              <a:t>”应用</a:t>
            </a:r>
            <a:r>
              <a:rPr lang="zh-CN" altLang="en-US" sz="1800" dirty="0" smtClean="0">
                <a:solidFill>
                  <a:srgbClr val="000000"/>
                </a:solidFill>
                <a:effectLst/>
                <a:latin typeface="微软雅黑" panose="020B0503020204020204" pitchFamily="34" charset="-122"/>
                <a:ea typeface="微软雅黑" panose="020B0503020204020204" pitchFamily="34" charset="-122"/>
              </a:rPr>
              <a:t>，赴美国洛杉矶在</a:t>
            </a:r>
            <a:r>
              <a:rPr lang="en-US" altLang="zh-CN" sz="1800" dirty="0" smtClean="0">
                <a:solidFill>
                  <a:srgbClr val="FF0000"/>
                </a:solidFill>
                <a:effectLst/>
                <a:latin typeface="微软雅黑" panose="020B0503020204020204" pitchFamily="34" charset="-122"/>
                <a:ea typeface="微软雅黑" panose="020B0503020204020204" pitchFamily="34" charset="-122"/>
              </a:rPr>
              <a:t>2017OFC</a:t>
            </a:r>
            <a:r>
              <a:rPr lang="zh-CN" altLang="en-US" sz="1800" dirty="0" smtClean="0">
                <a:solidFill>
                  <a:srgbClr val="FF0000"/>
                </a:solidFill>
                <a:effectLst/>
                <a:latin typeface="微软雅黑" panose="020B0503020204020204" pitchFamily="34" charset="-122"/>
                <a:ea typeface="微软雅黑" panose="020B0503020204020204" pitchFamily="34" charset="-122"/>
              </a:rPr>
              <a:t>会议</a:t>
            </a:r>
            <a:r>
              <a:rPr lang="zh-CN" altLang="en-US" sz="1800" dirty="0">
                <a:solidFill>
                  <a:srgbClr val="000000"/>
                </a:solidFill>
                <a:effectLst/>
                <a:latin typeface="微软雅黑" panose="020B0503020204020204" pitchFamily="34" charset="-122"/>
                <a:ea typeface="微软雅黑" panose="020B0503020204020204" pitchFamily="34" charset="-122"/>
              </a:rPr>
              <a:t>现场进行了</a:t>
            </a:r>
            <a:r>
              <a:rPr lang="zh-CN" altLang="en-US" sz="1800" dirty="0" smtClean="0">
                <a:solidFill>
                  <a:srgbClr val="000000"/>
                </a:solidFill>
                <a:effectLst/>
                <a:latin typeface="微软雅黑" panose="020B0503020204020204" pitchFamily="34" charset="-122"/>
                <a:ea typeface="微软雅黑" panose="020B0503020204020204" pitchFamily="34" charset="-122"/>
              </a:rPr>
              <a:t>展示，得到了瑞典皇家理工学院陈佳佳教授等国际同行的高度评价。</a:t>
            </a:r>
            <a:endParaRPr lang="zh-CN" altLang="en-US" sz="1800" dirty="0">
              <a:solidFill>
                <a:srgbClr val="FF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11</a:t>
            </a:fld>
            <a:endParaRPr lang="en-US" altLang="zh-CN"/>
          </a:p>
        </p:txBody>
      </p:sp>
      <p:sp>
        <p:nvSpPr>
          <p:cNvPr id="6" name="矩形 6"/>
          <p:cNvSpPr>
            <a:spLocks noChangeArrowheads="1"/>
          </p:cNvSpPr>
          <p:nvPr/>
        </p:nvSpPr>
        <p:spPr bwMode="auto">
          <a:xfrm>
            <a:off x="384334" y="6314678"/>
            <a:ext cx="84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t>Yongli</a:t>
            </a:r>
            <a:r>
              <a:rPr lang="en-US" altLang="zh-CN" sz="1400" dirty="0"/>
              <a:t> Zhao, </a:t>
            </a:r>
            <a:r>
              <a:rPr lang="en-US" altLang="zh-CN" sz="1400" b="1" dirty="0" err="1"/>
              <a:t>Boyuan</a:t>
            </a:r>
            <a:r>
              <a:rPr lang="en-US" altLang="zh-CN" sz="1400" b="1" dirty="0"/>
              <a:t> Yan</a:t>
            </a:r>
            <a:r>
              <a:rPr lang="en-US" altLang="zh-CN" sz="1400" dirty="0"/>
              <a:t>, et al., "APP Store Installed in ONOS-based Multi-layer and Multi-domain Transport SDN Platform with Novel TE Abstraction," OFC, 2017</a:t>
            </a:r>
            <a:endParaRPr lang="zh-CN" altLang="en-US" sz="1400" dirty="0"/>
          </a:p>
        </p:txBody>
      </p:sp>
      <p:grpSp>
        <p:nvGrpSpPr>
          <p:cNvPr id="9" name="组合 8"/>
          <p:cNvGrpSpPr/>
          <p:nvPr/>
        </p:nvGrpSpPr>
        <p:grpSpPr>
          <a:xfrm>
            <a:off x="5095314" y="2257426"/>
            <a:ext cx="3582465" cy="4032487"/>
            <a:chOff x="5161989" y="1866901"/>
            <a:chExt cx="3582465" cy="4032487"/>
          </a:xfrm>
        </p:grpSpPr>
        <p:pic>
          <p:nvPicPr>
            <p:cNvPr id="8" name="图片 7"/>
            <p:cNvPicPr>
              <a:picLocks noChangeAspect="1"/>
            </p:cNvPicPr>
            <p:nvPr/>
          </p:nvPicPr>
          <p:blipFill>
            <a:blip r:embed="rId3"/>
            <a:stretch>
              <a:fillRect/>
            </a:stretch>
          </p:blipFill>
          <p:spPr>
            <a:xfrm>
              <a:off x="5161989" y="1866901"/>
              <a:ext cx="3582465" cy="3617198"/>
            </a:xfrm>
            <a:prstGeom prst="rect">
              <a:avLst/>
            </a:prstGeom>
          </p:spPr>
        </p:pic>
        <p:grpSp>
          <p:nvGrpSpPr>
            <p:cNvPr id="10" name="组合 9"/>
            <p:cNvGrpSpPr/>
            <p:nvPr/>
          </p:nvGrpSpPr>
          <p:grpSpPr>
            <a:xfrm>
              <a:off x="5177451" y="5480288"/>
              <a:ext cx="3567003" cy="419100"/>
              <a:chOff x="310919" y="9363462"/>
              <a:chExt cx="6854479" cy="805358"/>
            </a:xfrm>
          </p:grpSpPr>
          <p:pic>
            <p:nvPicPr>
              <p:cNvPr id="12" name="Logo_ChapterSlide_Normal"/>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4866" y="9363462"/>
                <a:ext cx="1036878" cy="80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3580" y="9442141"/>
                <a:ext cx="759665" cy="64800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4619" y="9442141"/>
                <a:ext cx="1105805" cy="648000"/>
              </a:xfrm>
              <a:prstGeom prst="rect">
                <a:avLst/>
              </a:prstGeom>
            </p:spPr>
          </p:pic>
          <p:pic>
            <p:nvPicPr>
              <p:cNvPr id="15" name="图片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919" y="9442141"/>
                <a:ext cx="1794444"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92907" y="9442141"/>
                <a:ext cx="1565299" cy="648000"/>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7398" y="9442141"/>
                <a:ext cx="648000" cy="648000"/>
              </a:xfrm>
              <a:prstGeom prst="rect">
                <a:avLst/>
              </a:prstGeom>
            </p:spPr>
          </p:pic>
        </p:grpSp>
      </p:grpSp>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904" y="2565638"/>
            <a:ext cx="2308889" cy="3429000"/>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2133040" y="3054966"/>
            <a:ext cx="3359625" cy="2519719"/>
          </a:xfrm>
          <a:prstGeom prst="rect">
            <a:avLst/>
          </a:prstGeom>
        </p:spPr>
      </p:pic>
    </p:spTree>
    <p:extLst>
      <p:ext uri="{BB962C8B-B14F-4D97-AF65-F5344CB8AC3E}">
        <p14:creationId xmlns:p14="http://schemas.microsoft.com/office/powerpoint/2010/main" val="938334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样机展示方面</a:t>
            </a:r>
            <a:r>
              <a:rPr lang="zh-CN" altLang="en-US" sz="2800" dirty="0" smtClean="0">
                <a:effectLst/>
                <a:latin typeface="微软雅黑" panose="020B0503020204020204" pitchFamily="34" charset="-122"/>
                <a:ea typeface="微软雅黑" panose="020B0503020204020204" pitchFamily="34" charset="-122"/>
              </a:rPr>
              <a:t>：</a:t>
            </a:r>
            <a:endParaRPr lang="zh-CN" altLang="en-US" sz="2800" dirty="0"/>
          </a:p>
        </p:txBody>
      </p:sp>
      <p:sp>
        <p:nvSpPr>
          <p:cNvPr id="3" name="内容占位符 2"/>
          <p:cNvSpPr>
            <a:spLocks noGrp="1"/>
          </p:cNvSpPr>
          <p:nvPr>
            <p:ph idx="1"/>
          </p:nvPr>
        </p:nvSpPr>
        <p:spPr>
          <a:xfrm>
            <a:off x="323850" y="981076"/>
            <a:ext cx="8569325" cy="1619250"/>
          </a:xfrm>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(5)2018</a:t>
            </a:r>
            <a:r>
              <a:rPr lang="zh-CN" altLang="en-US" sz="2800" dirty="0" smtClean="0">
                <a:effectLst/>
                <a:latin typeface="微软雅黑" panose="020B0503020204020204" pitchFamily="34" charset="-122"/>
                <a:ea typeface="微软雅黑" panose="020B0503020204020204" pitchFamily="34" charset="-122"/>
              </a:rPr>
              <a:t>年</a:t>
            </a:r>
            <a:r>
              <a:rPr lang="en-US" altLang="zh-CN" sz="2800" dirty="0" smtClean="0">
                <a:effectLst/>
                <a:latin typeface="微软雅黑" panose="020B0503020204020204" pitchFamily="34" charset="-122"/>
                <a:ea typeface="微软雅黑" panose="020B0503020204020204" pitchFamily="34" charset="-122"/>
              </a:rPr>
              <a:t>ECOC</a:t>
            </a:r>
            <a:r>
              <a:rPr lang="zh-CN" altLang="en-US" sz="2800" dirty="0" smtClean="0">
                <a:effectLst/>
                <a:latin typeface="微软雅黑" panose="020B0503020204020204" pitchFamily="34" charset="-122"/>
                <a:ea typeface="微软雅黑" panose="020B0503020204020204" pitchFamily="34" charset="-122"/>
              </a:rPr>
              <a:t> </a:t>
            </a:r>
            <a:r>
              <a:rPr lang="en-US" altLang="zh-CN" sz="2800" dirty="0" smtClean="0">
                <a:effectLst/>
                <a:latin typeface="微软雅黑" panose="020B0503020204020204" pitchFamily="34" charset="-122"/>
                <a:ea typeface="微软雅黑" panose="020B0503020204020204" pitchFamily="34" charset="-122"/>
              </a:rPr>
              <a:t>Demo Session</a:t>
            </a:r>
          </a:p>
          <a:p>
            <a:pPr marL="0" lvl="0" indent="0" algn="just">
              <a:spcBef>
                <a:spcPts val="800"/>
              </a:spcBef>
              <a:buNone/>
              <a:defRPr/>
            </a:pPr>
            <a:r>
              <a:rPr lang="zh-CN" altLang="en-US" sz="1800" dirty="0">
                <a:solidFill>
                  <a:srgbClr val="000000"/>
                </a:solidFill>
                <a:effectLst/>
                <a:latin typeface="微软雅黑" panose="020B0503020204020204" pitchFamily="34" charset="-122"/>
                <a:ea typeface="微软雅黑" panose="020B0503020204020204" pitchFamily="34" charset="-122"/>
              </a:rPr>
              <a:t>申请人设计并开发</a:t>
            </a:r>
            <a:r>
              <a:rPr lang="zh-CN" altLang="en-US" sz="1800" dirty="0" smtClean="0">
                <a:solidFill>
                  <a:srgbClr val="000000"/>
                </a:solidFill>
                <a:effectLst/>
                <a:latin typeface="微软雅黑" panose="020B0503020204020204" pitchFamily="34" charset="-122"/>
                <a:ea typeface="微软雅黑" panose="020B0503020204020204" pitchFamily="34" charset="-122"/>
              </a:rPr>
              <a:t>了基于人工智能的自优化光网络架构及其典型应用，赴意大利罗马在</a:t>
            </a:r>
            <a:r>
              <a:rPr lang="en-US" altLang="zh-CN" sz="1800" dirty="0" smtClean="0">
                <a:solidFill>
                  <a:srgbClr val="FF0000"/>
                </a:solidFill>
                <a:effectLst/>
                <a:latin typeface="微软雅黑" panose="020B0503020204020204" pitchFamily="34" charset="-122"/>
                <a:ea typeface="微软雅黑" panose="020B0503020204020204" pitchFamily="34" charset="-122"/>
              </a:rPr>
              <a:t>2018ECOC</a:t>
            </a:r>
            <a:r>
              <a:rPr lang="zh-CN" altLang="en-US" sz="1800" dirty="0" smtClean="0">
                <a:solidFill>
                  <a:srgbClr val="FF0000"/>
                </a:solidFill>
                <a:effectLst/>
                <a:latin typeface="微软雅黑" panose="020B0503020204020204" pitchFamily="34" charset="-122"/>
                <a:ea typeface="微软雅黑" panose="020B0503020204020204" pitchFamily="34" charset="-122"/>
              </a:rPr>
              <a:t>会议</a:t>
            </a:r>
            <a:r>
              <a:rPr lang="zh-CN" altLang="en-US" sz="1800" dirty="0">
                <a:solidFill>
                  <a:srgbClr val="000000"/>
                </a:solidFill>
                <a:effectLst/>
                <a:latin typeface="微软雅黑" panose="020B0503020204020204" pitchFamily="34" charset="-122"/>
                <a:ea typeface="微软雅黑" panose="020B0503020204020204" pitchFamily="34" charset="-122"/>
              </a:rPr>
              <a:t>现场进行了</a:t>
            </a:r>
            <a:r>
              <a:rPr lang="zh-CN" altLang="en-US" sz="1800" dirty="0" smtClean="0">
                <a:solidFill>
                  <a:srgbClr val="000000"/>
                </a:solidFill>
                <a:effectLst/>
                <a:latin typeface="微软雅黑" panose="020B0503020204020204" pitchFamily="34" charset="-122"/>
                <a:ea typeface="微软雅黑" panose="020B0503020204020204" pitchFamily="34" charset="-122"/>
              </a:rPr>
              <a:t>展示，得到了</a:t>
            </a:r>
            <a:r>
              <a:rPr lang="en-US" altLang="zh-CN" sz="1800" dirty="0" smtClean="0">
                <a:solidFill>
                  <a:srgbClr val="000000"/>
                </a:solidFill>
                <a:effectLst/>
                <a:latin typeface="微软雅黑" panose="020B0503020204020204" pitchFamily="34" charset="-122"/>
                <a:ea typeface="微软雅黑" panose="020B0503020204020204" pitchFamily="34" charset="-122"/>
              </a:rPr>
              <a:t>ECOC</a:t>
            </a:r>
            <a:r>
              <a:rPr lang="zh-CN" altLang="en-US" sz="1800" dirty="0" smtClean="0">
                <a:solidFill>
                  <a:srgbClr val="FF0000"/>
                </a:solidFill>
                <a:effectLst/>
                <a:latin typeface="微软雅黑" panose="020B0503020204020204" pitchFamily="34" charset="-122"/>
                <a:ea typeface="微软雅黑" panose="020B0503020204020204" pitchFamily="34" charset="-122"/>
              </a:rPr>
              <a:t>组委会主席</a:t>
            </a:r>
            <a:r>
              <a:rPr lang="zh-CN" altLang="en-US" sz="1800" dirty="0" smtClean="0">
                <a:solidFill>
                  <a:srgbClr val="000000"/>
                </a:solidFill>
                <a:effectLst/>
                <a:latin typeface="微软雅黑" panose="020B0503020204020204" pitchFamily="34" charset="-122"/>
                <a:ea typeface="微软雅黑" panose="020B0503020204020204" pitchFamily="34" charset="-122"/>
              </a:rPr>
              <a:t>的高度关注，并且在</a:t>
            </a:r>
            <a:r>
              <a:rPr lang="en-US" altLang="zh-CN" sz="1800" dirty="0" smtClean="0">
                <a:solidFill>
                  <a:srgbClr val="000000"/>
                </a:solidFill>
                <a:effectLst/>
                <a:latin typeface="微软雅黑" panose="020B0503020204020204" pitchFamily="34" charset="-122"/>
                <a:ea typeface="微软雅黑" panose="020B0503020204020204" pitchFamily="34" charset="-122"/>
              </a:rPr>
              <a:t>Demo Session</a:t>
            </a:r>
            <a:r>
              <a:rPr lang="zh-CN" altLang="en-US" sz="1800" dirty="0">
                <a:solidFill>
                  <a:srgbClr val="000000"/>
                </a:solidFill>
                <a:effectLst/>
                <a:latin typeface="微软雅黑" panose="020B0503020204020204" pitchFamily="34" charset="-122"/>
                <a:ea typeface="微软雅黑" panose="020B0503020204020204" pitchFamily="34" charset="-122"/>
              </a:rPr>
              <a:t> </a:t>
            </a:r>
            <a:r>
              <a:rPr lang="en-US" altLang="zh-CN" sz="1800" dirty="0" smtClean="0">
                <a:solidFill>
                  <a:srgbClr val="000000"/>
                </a:solidFill>
                <a:effectLst/>
                <a:latin typeface="微软雅黑" panose="020B0503020204020204" pitchFamily="34" charset="-122"/>
                <a:ea typeface="微软雅黑" panose="020B0503020204020204" pitchFamily="34" charset="-122"/>
              </a:rPr>
              <a:t>Competition</a:t>
            </a:r>
            <a:r>
              <a:rPr lang="zh-CN" altLang="en-US" sz="1800" dirty="0" smtClean="0">
                <a:solidFill>
                  <a:srgbClr val="000000"/>
                </a:solidFill>
                <a:effectLst/>
                <a:latin typeface="微软雅黑" panose="020B0503020204020204" pitchFamily="34" charset="-122"/>
                <a:ea typeface="微软雅黑" panose="020B0503020204020204" pitchFamily="34" charset="-122"/>
              </a:rPr>
              <a:t>中获得</a:t>
            </a:r>
            <a:r>
              <a:rPr lang="zh-CN" altLang="en-US" sz="1800" dirty="0" smtClean="0">
                <a:solidFill>
                  <a:srgbClr val="FF0000"/>
                </a:solidFill>
                <a:effectLst/>
                <a:latin typeface="微软雅黑" panose="020B0503020204020204" pitchFamily="34" charset="-122"/>
                <a:ea typeface="微软雅黑" panose="020B0503020204020204" pitchFamily="34" charset="-122"/>
              </a:rPr>
              <a:t>最高票数</a:t>
            </a:r>
            <a:r>
              <a:rPr lang="zh-CN" altLang="en-US" sz="1800" dirty="0" smtClean="0">
                <a:solidFill>
                  <a:srgbClr val="000000"/>
                </a:solidFill>
                <a:effectLst/>
                <a:latin typeface="微软雅黑" panose="020B0503020204020204" pitchFamily="34" charset="-122"/>
                <a:ea typeface="微软雅黑" panose="020B0503020204020204" pitchFamily="34" charset="-122"/>
              </a:rPr>
              <a:t>。</a:t>
            </a:r>
            <a:endParaRPr lang="zh-CN" altLang="en-US" sz="1800" dirty="0">
              <a:solidFill>
                <a:srgbClr val="FF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12</a:t>
            </a:fld>
            <a:endParaRPr lang="en-US" altLang="zh-CN"/>
          </a:p>
        </p:txBody>
      </p:sp>
      <p:sp>
        <p:nvSpPr>
          <p:cNvPr id="6" name="矩形 6"/>
          <p:cNvSpPr>
            <a:spLocks noChangeArrowheads="1"/>
          </p:cNvSpPr>
          <p:nvPr/>
        </p:nvSpPr>
        <p:spPr bwMode="auto">
          <a:xfrm>
            <a:off x="384334" y="6314678"/>
            <a:ext cx="84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err="1"/>
              <a:t>Boyuan</a:t>
            </a:r>
            <a:r>
              <a:rPr lang="en-US" altLang="zh-CN" sz="1400" b="1" dirty="0"/>
              <a:t> Yan</a:t>
            </a:r>
            <a:r>
              <a:rPr lang="en-US" altLang="zh-CN" sz="1400" dirty="0"/>
              <a:t>, </a:t>
            </a:r>
            <a:r>
              <a:rPr lang="en-US" altLang="zh-CN" sz="1400" dirty="0" err="1"/>
              <a:t>Yongli</a:t>
            </a:r>
            <a:r>
              <a:rPr lang="en-US" altLang="zh-CN" sz="1400" dirty="0"/>
              <a:t> Zhao, et al., "First Demonstration of Machine-Learning-based Self-Optimizing Optical Networks (SOON) Running on Commercial Equipment," ECOC, 2018</a:t>
            </a:r>
            <a:endParaRPr lang="zh-CN" altLang="en-US" sz="1400"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44" y="4429125"/>
            <a:ext cx="2576706" cy="193253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705" y="2812356"/>
            <a:ext cx="5710433" cy="3095426"/>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10" y="2395990"/>
            <a:ext cx="2399573" cy="1964079"/>
          </a:xfrm>
          <a:prstGeom prst="rect">
            <a:avLst/>
          </a:prstGeom>
        </p:spPr>
      </p:pic>
      <p:sp>
        <p:nvSpPr>
          <p:cNvPr id="13" name="矩形 12"/>
          <p:cNvSpPr/>
          <p:nvPr/>
        </p:nvSpPr>
        <p:spPr bwMode="auto">
          <a:xfrm>
            <a:off x="4486275" y="4360069"/>
            <a:ext cx="4200525" cy="15478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418517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smtClean="0">
                <a:effectLst/>
                <a:latin typeface="微软雅黑" panose="020B0503020204020204" pitchFamily="34" charset="-122"/>
                <a:ea typeface="微软雅黑" panose="020B0503020204020204" pitchFamily="34" charset="-122"/>
              </a:rPr>
              <a:t>研究基础总结</a:t>
            </a:r>
            <a:r>
              <a:rPr lang="en-US" altLang="zh-CN" sz="2800" dirty="0" smtClean="0">
                <a:effectLst/>
                <a:latin typeface="微软雅黑" panose="020B0503020204020204" pitchFamily="34" charset="-122"/>
                <a:ea typeface="微软雅黑" panose="020B0503020204020204" pitchFamily="34" charset="-122"/>
              </a:rPr>
              <a:t>—</a:t>
            </a:r>
            <a:r>
              <a:rPr lang="zh-CN" altLang="en-US" sz="2800" dirty="0" smtClean="0">
                <a:effectLst/>
                <a:latin typeface="微软雅黑" panose="020B0503020204020204" pitchFamily="34" charset="-122"/>
                <a:ea typeface="微软雅黑" panose="020B0503020204020204" pitchFamily="34" charset="-122"/>
              </a:rPr>
              <a:t>学术</a:t>
            </a:r>
            <a:r>
              <a:rPr lang="en-US" altLang="zh-CN" sz="2800" dirty="0" smtClean="0">
                <a:effectLst/>
                <a:latin typeface="微软雅黑" panose="020B0503020204020204" pitchFamily="34" charset="-122"/>
                <a:ea typeface="微软雅黑" panose="020B0503020204020204" pitchFamily="34" charset="-122"/>
              </a:rPr>
              <a:t>+</a:t>
            </a:r>
            <a:r>
              <a:rPr lang="zh-CN" altLang="en-US" sz="2800" dirty="0" smtClean="0">
                <a:effectLst/>
                <a:latin typeface="微软雅黑" panose="020B0503020204020204" pitchFamily="34" charset="-122"/>
                <a:ea typeface="微软雅黑" panose="020B0503020204020204" pitchFamily="34" charset="-122"/>
              </a:rPr>
              <a:t>产业</a:t>
            </a:r>
            <a:endParaRPr lang="zh-CN" altLang="en-US" sz="2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8534400" y="6473736"/>
            <a:ext cx="609600" cy="381000"/>
          </a:xfrm>
        </p:spPr>
        <p:txBody>
          <a:bodyPr/>
          <a:lstStyle/>
          <a:p>
            <a:pPr>
              <a:defRPr/>
            </a:pPr>
            <a:fld id="{37E14E6F-1741-457D-97A9-C212CFCC87B3}" type="slidenum">
              <a:rPr lang="en-US" altLang="zh-CN" smtClean="0"/>
              <a:pPr>
                <a:defRPr/>
              </a:pPr>
              <a:t>13</a:t>
            </a:fld>
            <a:endParaRPr lang="en-US" altLang="zh-CN"/>
          </a:p>
        </p:txBody>
      </p:sp>
      <p:sp>
        <p:nvSpPr>
          <p:cNvPr id="62" name="圆角矩形 61"/>
          <p:cNvSpPr/>
          <p:nvPr/>
        </p:nvSpPr>
        <p:spPr>
          <a:xfrm>
            <a:off x="3644847" y="1506170"/>
            <a:ext cx="1980000" cy="468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63" name="圆角矩形 62"/>
          <p:cNvSpPr/>
          <p:nvPr/>
        </p:nvSpPr>
        <p:spPr>
          <a:xfrm>
            <a:off x="6231679" y="1506170"/>
            <a:ext cx="1980000" cy="468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64" name="圆角矩形 63"/>
          <p:cNvSpPr/>
          <p:nvPr/>
        </p:nvSpPr>
        <p:spPr bwMode="auto">
          <a:xfrm>
            <a:off x="824016" y="2089037"/>
            <a:ext cx="2448000" cy="1800000"/>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65" name="圆角矩形 64"/>
          <p:cNvSpPr/>
          <p:nvPr/>
        </p:nvSpPr>
        <p:spPr>
          <a:xfrm>
            <a:off x="1058016" y="1506170"/>
            <a:ext cx="1980000" cy="468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66" name="矩形 65"/>
          <p:cNvSpPr>
            <a:spLocks noChangeArrowheads="1"/>
          </p:cNvSpPr>
          <p:nvPr/>
        </p:nvSpPr>
        <p:spPr bwMode="auto">
          <a:xfrm>
            <a:off x="1168914" y="1542120"/>
            <a:ext cx="1758204" cy="338554"/>
          </a:xfrm>
          <a:prstGeom prst="rect">
            <a:avLst/>
          </a:prstGeom>
          <a:noFill/>
          <a:scene3d>
            <a:camera prst="orthographicFront"/>
            <a:lightRig rig="threePt" dir="t"/>
          </a:scene3d>
          <a:sp3d/>
        </p:spPr>
        <p:txBody>
          <a:bodyPr>
            <a:spAutoFit/>
          </a:bodyPr>
          <a:lstStyle/>
          <a:p>
            <a:pPr algn="ct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突出贡献</a:t>
            </a:r>
          </a:p>
        </p:txBody>
      </p:sp>
      <p:sp>
        <p:nvSpPr>
          <p:cNvPr id="67" name="矩形 66"/>
          <p:cNvSpPr>
            <a:spLocks noChangeArrowheads="1"/>
          </p:cNvSpPr>
          <p:nvPr/>
        </p:nvSpPr>
        <p:spPr bwMode="auto">
          <a:xfrm>
            <a:off x="6342577" y="1542120"/>
            <a:ext cx="1758204" cy="338554"/>
          </a:xfrm>
          <a:prstGeom prst="rect">
            <a:avLst/>
          </a:prstGeom>
          <a:noFill/>
          <a:scene3d>
            <a:camera prst="orthographicFront"/>
            <a:lightRig rig="threePt" dir="t"/>
          </a:scene3d>
          <a:sp3d/>
        </p:spPr>
        <p:txBody>
          <a:bodyPr>
            <a:spAutoFit/>
          </a:bodyPr>
          <a:lstStyle/>
          <a:p>
            <a:pPr algn="ct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媒体效应</a:t>
            </a:r>
          </a:p>
        </p:txBody>
      </p:sp>
      <p:sp>
        <p:nvSpPr>
          <p:cNvPr id="68" name="圆角矩形 67"/>
          <p:cNvSpPr/>
          <p:nvPr/>
        </p:nvSpPr>
        <p:spPr bwMode="auto">
          <a:xfrm>
            <a:off x="5997679" y="2089037"/>
            <a:ext cx="2448000" cy="1800000"/>
          </a:xfrm>
          <a:prstGeom prst="roundRect">
            <a:avLst>
              <a:gd name="adj" fmla="val 5200"/>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28685" name="矩形 26"/>
          <p:cNvSpPr>
            <a:spLocks noChangeArrowheads="1"/>
          </p:cNvSpPr>
          <p:nvPr/>
        </p:nvSpPr>
        <p:spPr bwMode="auto">
          <a:xfrm>
            <a:off x="6042025" y="2630914"/>
            <a:ext cx="23272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smtClean="0">
                <a:solidFill>
                  <a:srgbClr val="FF0000"/>
                </a:solidFill>
                <a:latin typeface="微软雅黑" panose="020B0503020204020204" pitchFamily="34" charset="-122"/>
                <a:ea typeface="微软雅黑" panose="020B0503020204020204" pitchFamily="34" charset="-122"/>
              </a:rPr>
              <a:t>IETF</a:t>
            </a:r>
            <a:r>
              <a:rPr lang="zh-CN" altLang="en-US" sz="1400" dirty="0" smtClean="0">
                <a:solidFill>
                  <a:srgbClr val="FF0000"/>
                </a:solidFill>
                <a:latin typeface="微软雅黑" panose="020B0503020204020204" pitchFamily="34" charset="-122"/>
                <a:ea typeface="微软雅黑" panose="020B0503020204020204" pitchFamily="34" charset="-122"/>
              </a:rPr>
              <a:t>官方杂志</a:t>
            </a:r>
            <a:r>
              <a:rPr lang="zh-CN" altLang="en-US" sz="1400" dirty="0" smtClean="0">
                <a:latin typeface="微软雅黑" panose="020B0503020204020204" pitchFamily="34" charset="-122"/>
                <a:ea typeface="微软雅黑" panose="020B0503020204020204" pitchFamily="34" charset="-122"/>
              </a:rPr>
              <a:t>重点报道</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国内</a:t>
            </a:r>
            <a:r>
              <a:rPr lang="zh-CN" altLang="en-US" sz="1400" dirty="0" smtClean="0">
                <a:latin typeface="微软雅黑" panose="020B0503020204020204" pitchFamily="34" charset="-122"/>
                <a:ea typeface="微软雅黑" panose="020B0503020204020204" pitchFamily="34" charset="-122"/>
              </a:rPr>
              <a:t>媒体</a:t>
            </a:r>
            <a:r>
              <a:rPr lang="zh-CN" altLang="en-US" sz="1400" dirty="0" smtClean="0">
                <a:solidFill>
                  <a:srgbClr val="FF0000"/>
                </a:solidFill>
                <a:latin typeface="微软雅黑" panose="020B0503020204020204" pitchFamily="34" charset="-122"/>
                <a:ea typeface="微软雅黑" panose="020B0503020204020204" pitchFamily="34" charset="-122"/>
              </a:rPr>
              <a:t>中国通信网</a:t>
            </a:r>
            <a:r>
              <a:rPr lang="zh-CN" altLang="en-US" sz="1400" dirty="0" smtClean="0">
                <a:latin typeface="微软雅黑" panose="020B0503020204020204" pitchFamily="34" charset="-122"/>
                <a:ea typeface="微软雅黑" panose="020B0503020204020204" pitchFamily="34" charset="-122"/>
              </a:rPr>
              <a:t>报道</a:t>
            </a:r>
            <a:endParaRPr lang="zh-CN" altLang="en-US" sz="1400" dirty="0">
              <a:latin typeface="微软雅黑" panose="020B0503020204020204" pitchFamily="34" charset="-122"/>
              <a:ea typeface="微软雅黑" panose="020B0503020204020204" pitchFamily="34" charset="-122"/>
            </a:endParaRPr>
          </a:p>
        </p:txBody>
      </p:sp>
      <p:sp>
        <p:nvSpPr>
          <p:cNvPr id="70" name="矩形 69"/>
          <p:cNvSpPr>
            <a:spLocks noChangeArrowheads="1"/>
          </p:cNvSpPr>
          <p:nvPr/>
        </p:nvSpPr>
        <p:spPr bwMode="auto">
          <a:xfrm>
            <a:off x="3755745" y="1542120"/>
            <a:ext cx="1758204" cy="338554"/>
          </a:xfrm>
          <a:prstGeom prst="rect">
            <a:avLst/>
          </a:prstGeom>
          <a:noFill/>
          <a:scene3d>
            <a:camera prst="orthographicFront"/>
            <a:lightRig rig="threePt" dir="t"/>
          </a:scene3d>
          <a:sp3d/>
        </p:spPr>
        <p:txBody>
          <a:bodyPr>
            <a:spAutoFit/>
          </a:bodyPr>
          <a:lstStyle/>
          <a:p>
            <a:pPr algn="ct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外部评价</a:t>
            </a:r>
          </a:p>
        </p:txBody>
      </p:sp>
      <p:sp>
        <p:nvSpPr>
          <p:cNvPr id="71" name="圆角矩形 70"/>
          <p:cNvSpPr/>
          <p:nvPr/>
        </p:nvSpPr>
        <p:spPr bwMode="auto">
          <a:xfrm>
            <a:off x="3410847" y="2089037"/>
            <a:ext cx="2448000" cy="1800000"/>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28688" name="矩形 25"/>
          <p:cNvSpPr>
            <a:spLocks noChangeArrowheads="1"/>
          </p:cNvSpPr>
          <p:nvPr/>
        </p:nvSpPr>
        <p:spPr bwMode="auto">
          <a:xfrm>
            <a:off x="3443287" y="2408664"/>
            <a:ext cx="23368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smtClean="0">
                <a:solidFill>
                  <a:srgbClr val="FF0000"/>
                </a:solidFill>
                <a:latin typeface="微软雅黑" panose="020B0503020204020204" pitchFamily="34" charset="-122"/>
                <a:ea typeface="微软雅黑" panose="020B0503020204020204" pitchFamily="34" charset="-122"/>
              </a:rPr>
              <a:t>国际标准组织</a:t>
            </a:r>
            <a:r>
              <a:rPr lang="zh-CN" altLang="en-US" sz="1400" dirty="0" smtClean="0">
                <a:latin typeface="微软雅黑" panose="020B0503020204020204" pitchFamily="34" charset="-122"/>
                <a:ea typeface="微软雅黑" panose="020B0503020204020204" pitchFamily="34" charset="-122"/>
              </a:rPr>
              <a:t>颁发奖项</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smtClean="0">
                <a:solidFill>
                  <a:srgbClr val="FF0000"/>
                </a:solidFill>
                <a:latin typeface="微软雅黑" panose="020B0503020204020204" pitchFamily="34" charset="-122"/>
                <a:ea typeface="微软雅黑" panose="020B0503020204020204" pitchFamily="34" charset="-122"/>
              </a:rPr>
              <a:t>OTN</a:t>
            </a:r>
            <a:r>
              <a:rPr lang="zh-CN" altLang="en-US" sz="1400" dirty="0" smtClean="0">
                <a:solidFill>
                  <a:srgbClr val="FF0000"/>
                </a:solidFill>
                <a:latin typeface="微软雅黑" panose="020B0503020204020204" pitchFamily="34" charset="-122"/>
                <a:ea typeface="微软雅黑" panose="020B0503020204020204" pitchFamily="34" charset="-122"/>
              </a:rPr>
              <a:t>技术创始人</a:t>
            </a:r>
            <a:r>
              <a:rPr lang="zh-CN" altLang="en-US" sz="1400" dirty="0" smtClean="0">
                <a:latin typeface="微软雅黑" panose="020B0503020204020204" pitchFamily="34" charset="-122"/>
                <a:ea typeface="微软雅黑" panose="020B0503020204020204" pitchFamily="34" charset="-122"/>
              </a:rPr>
              <a:t>论文引用</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smtClean="0">
                <a:solidFill>
                  <a:srgbClr val="FF0000"/>
                </a:solidFill>
                <a:latin typeface="微软雅黑" panose="020B0503020204020204" pitchFamily="34" charset="-122"/>
                <a:ea typeface="微软雅黑" panose="020B0503020204020204" pitchFamily="34" charset="-122"/>
              </a:rPr>
              <a:t>ECOC</a:t>
            </a:r>
            <a:r>
              <a:rPr lang="zh-CN" altLang="en-US" sz="1400" dirty="0" smtClean="0">
                <a:solidFill>
                  <a:srgbClr val="FF0000"/>
                </a:solidFill>
                <a:latin typeface="微软雅黑" panose="020B0503020204020204" pitchFamily="34" charset="-122"/>
                <a:ea typeface="微软雅黑" panose="020B0503020204020204" pitchFamily="34" charset="-122"/>
              </a:rPr>
              <a:t>会议投票</a:t>
            </a:r>
            <a:r>
              <a:rPr lang="zh-CN" altLang="en-US" sz="1400" dirty="0" smtClean="0">
                <a:latin typeface="微软雅黑" panose="020B0503020204020204" pitchFamily="34" charset="-122"/>
                <a:ea typeface="微软雅黑" panose="020B0503020204020204" pitchFamily="34" charset="-122"/>
              </a:rPr>
              <a:t>最高票数</a:t>
            </a:r>
            <a:endParaRPr lang="en-US" altLang="zh-CN" sz="1400" dirty="0">
              <a:latin typeface="微软雅黑" panose="020B0503020204020204" pitchFamily="34" charset="-122"/>
              <a:ea typeface="微软雅黑" panose="020B0503020204020204" pitchFamily="34" charset="-122"/>
            </a:endParaRPr>
          </a:p>
        </p:txBody>
      </p:sp>
      <p:sp>
        <p:nvSpPr>
          <p:cNvPr id="28689" name="TextBox 32"/>
          <p:cNvSpPr txBox="1">
            <a:spLocks noChangeArrowheads="1"/>
          </p:cNvSpPr>
          <p:nvPr/>
        </p:nvSpPr>
        <p:spPr bwMode="auto">
          <a:xfrm>
            <a:off x="850900" y="2400726"/>
            <a:ext cx="23161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篇业界首次的</a:t>
            </a:r>
            <a:r>
              <a:rPr lang="zh-CN" altLang="en-US" sz="1400" dirty="0">
                <a:solidFill>
                  <a:srgbClr val="FF0000"/>
                </a:solidFill>
                <a:latin typeface="微软雅黑" panose="020B0503020204020204" pitchFamily="34" charset="-122"/>
                <a:ea typeface="微软雅黑" panose="020B0503020204020204" pitchFamily="34" charset="-122"/>
              </a:rPr>
              <a:t>实验性文章</a:t>
            </a:r>
            <a:endParaRPr lang="en-US" altLang="zh-CN" sz="1400" dirty="0">
              <a:solidFill>
                <a:srgbClr val="FF0000"/>
              </a:solidFill>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项</a:t>
            </a:r>
            <a:r>
              <a:rPr lang="zh-CN" altLang="en-US" sz="1400" dirty="0" smtClean="0">
                <a:solidFill>
                  <a:srgbClr val="FF0000"/>
                </a:solidFill>
                <a:latin typeface="微软雅黑" panose="020B0503020204020204" pitchFamily="34" charset="-122"/>
                <a:ea typeface="微软雅黑" panose="020B0503020204020204" pitchFamily="34" charset="-122"/>
              </a:rPr>
              <a:t>国际</a:t>
            </a:r>
            <a:r>
              <a:rPr lang="zh-CN" altLang="en-US" sz="1400" dirty="0">
                <a:solidFill>
                  <a:srgbClr val="FF0000"/>
                </a:solidFill>
                <a:latin typeface="微软雅黑" panose="020B0503020204020204" pitchFamily="34" charset="-122"/>
                <a:ea typeface="微软雅黑" panose="020B0503020204020204" pitchFamily="34" charset="-122"/>
              </a:rPr>
              <a:t>发明</a:t>
            </a:r>
            <a:r>
              <a:rPr lang="zh-CN" altLang="en-US" sz="1400" dirty="0" smtClean="0">
                <a:solidFill>
                  <a:srgbClr val="FF0000"/>
                </a:solidFill>
                <a:latin typeface="微软雅黑" panose="020B0503020204020204" pitchFamily="34" charset="-122"/>
                <a:ea typeface="微软雅黑" panose="020B0503020204020204" pitchFamily="34" charset="-122"/>
              </a:rPr>
              <a:t>专利</a:t>
            </a:r>
            <a:r>
              <a:rPr lang="zh-CN" altLang="en-US" sz="1400" dirty="0">
                <a:latin typeface="微软雅黑" panose="020B0503020204020204" pitchFamily="34" charset="-122"/>
                <a:ea typeface="微软雅黑" panose="020B0503020204020204" pitchFamily="34" charset="-122"/>
              </a:rPr>
              <a:t>申请</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次</a:t>
            </a:r>
            <a:r>
              <a:rPr lang="zh-CN" altLang="en-US" sz="1400" dirty="0">
                <a:latin typeface="微软雅黑" panose="020B0503020204020204" pitchFamily="34" charset="-122"/>
                <a:ea typeface="微软雅黑" panose="020B0503020204020204" pitchFamily="34" charset="-122"/>
              </a:rPr>
              <a:t>国际顶级会议</a:t>
            </a:r>
            <a:r>
              <a:rPr lang="zh-CN" altLang="en-US" sz="1400" dirty="0">
                <a:solidFill>
                  <a:srgbClr val="FF0000"/>
                </a:solidFill>
                <a:latin typeface="微软雅黑" panose="020B0503020204020204" pitchFamily="34" charset="-122"/>
                <a:ea typeface="微软雅黑" panose="020B0503020204020204" pitchFamily="34" charset="-122"/>
              </a:rPr>
              <a:t>样机展示</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
        <p:nvSpPr>
          <p:cNvPr id="74" name="燕尾形 73"/>
          <p:cNvSpPr/>
          <p:nvPr/>
        </p:nvSpPr>
        <p:spPr>
          <a:xfrm rot="16200000" flipH="1" flipV="1">
            <a:off x="1832017" y="4123519"/>
            <a:ext cx="432000" cy="576000"/>
          </a:xfrm>
          <a:prstGeom prst="chevron">
            <a:avLst>
              <a:gd name="adj" fmla="val 39402"/>
            </a:avLst>
          </a:prstGeom>
          <a:gradFill flip="none" rotWithShape="1">
            <a:gsLst>
              <a:gs pos="0">
                <a:srgbClr val="FFCF01"/>
              </a:gs>
              <a:gs pos="90000">
                <a:srgbClr val="E22000"/>
              </a:gs>
            </a:gsLst>
            <a:lin ang="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defRPr/>
            </a:pPr>
            <a:endParaRPr lang="zh-CN" altLang="en-US" sz="1600" b="1">
              <a:solidFill>
                <a:schemeClr val="bg1"/>
              </a:solidFill>
              <a:latin typeface="微软雅黑" pitchFamily="34" charset="-122"/>
              <a:ea typeface="微软雅黑" pitchFamily="34" charset="-122"/>
            </a:endParaRPr>
          </a:p>
        </p:txBody>
      </p:sp>
      <p:grpSp>
        <p:nvGrpSpPr>
          <p:cNvPr id="28691" name="组合 24"/>
          <p:cNvGrpSpPr>
            <a:grpSpLocks/>
          </p:cNvGrpSpPr>
          <p:nvPr/>
        </p:nvGrpSpPr>
        <p:grpSpPr bwMode="auto">
          <a:xfrm>
            <a:off x="784225" y="4743876"/>
            <a:ext cx="7761287" cy="541338"/>
            <a:chOff x="671514" y="4765674"/>
            <a:chExt cx="7761286" cy="501650"/>
          </a:xfrm>
        </p:grpSpPr>
        <p:sp>
          <p:nvSpPr>
            <p:cNvPr id="76" name="Rectangle 20"/>
            <p:cNvSpPr>
              <a:spLocks noChangeArrowheads="1"/>
            </p:cNvSpPr>
            <p:nvPr/>
          </p:nvSpPr>
          <p:spPr bwMode="auto">
            <a:xfrm>
              <a:off x="671514" y="4765674"/>
              <a:ext cx="7761286" cy="50165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77" name="矩形 76"/>
            <p:cNvSpPr/>
            <p:nvPr/>
          </p:nvSpPr>
          <p:spPr>
            <a:xfrm>
              <a:off x="1303631" y="4854188"/>
              <a:ext cx="6497052" cy="343103"/>
            </a:xfrm>
            <a:prstGeom prst="rect">
              <a:avLst/>
            </a:prstGeom>
            <a:noFill/>
            <a:scene3d>
              <a:camera prst="orthographicFront"/>
              <a:lightRig rig="threePt" dir="t"/>
            </a:scene3d>
            <a:sp3d/>
          </p:spPr>
          <p:txBody>
            <a:bodyPr>
              <a:spAutoFit/>
            </a:bodyPr>
            <a:lstStyle/>
            <a:p>
              <a:pPr algn="ctr">
                <a:tabLst>
                  <a:tab pos="8521700" algn="r"/>
                </a:tabLst>
                <a:defRPr/>
              </a:pPr>
              <a:r>
                <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学术与产业 创新</a:t>
              </a:r>
            </a:p>
          </p:txBody>
        </p:sp>
      </p:grpSp>
      <p:sp>
        <p:nvSpPr>
          <p:cNvPr id="78" name="燕尾形 77"/>
          <p:cNvSpPr/>
          <p:nvPr/>
        </p:nvSpPr>
        <p:spPr>
          <a:xfrm rot="16200000" flipH="1" flipV="1">
            <a:off x="4418847" y="4123519"/>
            <a:ext cx="432000" cy="576000"/>
          </a:xfrm>
          <a:prstGeom prst="chevron">
            <a:avLst>
              <a:gd name="adj" fmla="val 39402"/>
            </a:avLst>
          </a:prstGeom>
          <a:gradFill flip="none" rotWithShape="1">
            <a:gsLst>
              <a:gs pos="0">
                <a:srgbClr val="FFCF01"/>
              </a:gs>
              <a:gs pos="90000">
                <a:srgbClr val="E22000"/>
              </a:gs>
            </a:gsLst>
            <a:lin ang="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79" name="燕尾形 78"/>
          <p:cNvSpPr/>
          <p:nvPr/>
        </p:nvSpPr>
        <p:spPr>
          <a:xfrm rot="16200000" flipH="1" flipV="1">
            <a:off x="7005679" y="4123519"/>
            <a:ext cx="432000" cy="576000"/>
          </a:xfrm>
          <a:prstGeom prst="chevron">
            <a:avLst>
              <a:gd name="adj" fmla="val 39402"/>
            </a:avLst>
          </a:prstGeom>
          <a:gradFill flip="none" rotWithShape="1">
            <a:gsLst>
              <a:gs pos="0">
                <a:srgbClr val="FFCF01"/>
              </a:gs>
              <a:gs pos="90000">
                <a:srgbClr val="E22000"/>
              </a:gs>
            </a:gsLst>
            <a:lin ang="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fontAlgn="ctr">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6814"/>
    </mc:Choice>
    <mc:Fallback xmlns="">
      <p:transition advTm="3681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a:defRPr/>
            </a:pPr>
            <a:r>
              <a:rPr lang="zh-CN" altLang="en-US" sz="3200" kern="1200" dirty="0" smtClean="0">
                <a:solidFill>
                  <a:srgbClr val="0000B0"/>
                </a:solidFill>
                <a:latin typeface="Trebuchet MS" pitchFamily="34" charset="0"/>
              </a:rPr>
              <a:t>汇报摘要</a:t>
            </a:r>
          </a:p>
        </p:txBody>
      </p:sp>
      <p:sp>
        <p:nvSpPr>
          <p:cNvPr id="930819" name="Rectangle 3"/>
          <p:cNvSpPr>
            <a:spLocks noGrp="1" noChangeArrowheads="1"/>
          </p:cNvSpPr>
          <p:nvPr>
            <p:ph type="body" idx="1"/>
          </p:nvPr>
        </p:nvSpPr>
        <p:spPr>
          <a:xfrm>
            <a:off x="573206" y="1119116"/>
            <a:ext cx="8120418" cy="5145206"/>
          </a:xfrm>
          <a:ln w="38100">
            <a:solidFill>
              <a:srgbClr val="0066FF"/>
            </a:solidFill>
          </a:ln>
        </p:spPr>
        <p:txBody>
          <a:bodyPr/>
          <a:lstStyle/>
          <a:p>
            <a:pPr marL="536575" indent="-536575" eaLnBrk="1" hangingPunct="1">
              <a:lnSpc>
                <a:spcPct val="130000"/>
              </a:lnSpc>
              <a:defRPr/>
            </a:pPr>
            <a:endParaRPr lang="en-US" altLang="zh-CN" sz="2400" dirty="0" smtClean="0">
              <a:solidFill>
                <a:srgbClr val="FF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a:effectLst/>
                <a:latin typeface="微软雅黑" panose="020B0503020204020204" pitchFamily="34" charset="-122"/>
                <a:ea typeface="微软雅黑" panose="020B0503020204020204" pitchFamily="34" charset="-122"/>
              </a:rPr>
              <a:t>个人情况与研究经历</a:t>
            </a:r>
            <a:endParaRPr lang="en-US" altLang="zh-CN" sz="2400" dirty="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b="1" dirty="0">
                <a:solidFill>
                  <a:srgbClr val="C00000"/>
                </a:solidFill>
                <a:effectLst/>
                <a:latin typeface="微软雅黑" panose="020B0503020204020204" pitchFamily="34" charset="-122"/>
                <a:ea typeface="微软雅黑" panose="020B0503020204020204" pitchFamily="34" charset="-122"/>
              </a:rPr>
              <a:t>选题意义与课题内容</a:t>
            </a:r>
            <a:endParaRPr lang="en-US" altLang="zh-CN" sz="2400" b="1" dirty="0">
              <a:solidFill>
                <a:srgbClr val="C0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研究方法与理论创新</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项目计划与预期成果</a:t>
            </a:r>
          </a:p>
        </p:txBody>
      </p:sp>
    </p:spTree>
    <p:extLst>
      <p:ext uri="{BB962C8B-B14F-4D97-AF65-F5344CB8AC3E}">
        <p14:creationId xmlns:p14="http://schemas.microsoft.com/office/powerpoint/2010/main" val="1056527485"/>
      </p:ext>
    </p:extLst>
  </p:cSld>
  <p:clrMapOvr>
    <a:masterClrMapping/>
  </p:clrMapOvr>
  <mc:AlternateContent xmlns:mc="http://schemas.openxmlformats.org/markup-compatibility/2006" xmlns:p14="http://schemas.microsoft.com/office/powerpoint/2010/main">
    <mc:Choice Requires="p14">
      <p:transition p14:dur="0" advTm="4413"/>
    </mc:Choice>
    <mc:Fallback xmlns="">
      <p:transition advTm="441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Rectangle 2"/>
          <p:cNvSpPr>
            <a:spLocks noChangeArrowheads="1"/>
          </p:cNvSpPr>
          <p:nvPr/>
        </p:nvSpPr>
        <p:spPr bwMode="auto">
          <a:xfrm>
            <a:off x="269971" y="169864"/>
            <a:ext cx="8229600" cy="525462"/>
          </a:xfrm>
          <a:prstGeom prst="rect">
            <a:avLst/>
          </a:prstGeom>
          <a:noFill/>
          <a:ln w="9525">
            <a:noFill/>
            <a:miter lim="800000"/>
            <a:headEnd/>
            <a:tailEnd/>
          </a:ln>
        </p:spPr>
        <p:txBody>
          <a:bodyPr/>
          <a:lstStyle/>
          <a:p>
            <a:pPr algn="ctr">
              <a:defRPr/>
            </a:pPr>
            <a:r>
              <a:rPr kumimoji="1" lang="en-US" altLang="zh-CN" sz="2800" b="1" dirty="0">
                <a:solidFill>
                  <a:schemeClr val="tx2"/>
                </a:solidFill>
                <a:latin typeface="微软雅黑" panose="020B0503020204020204" pitchFamily="34" charset="-122"/>
                <a:ea typeface="微软雅黑" panose="020B0503020204020204" pitchFamily="34" charset="-122"/>
                <a:cs typeface="+mj-cs"/>
              </a:rPr>
              <a:t>1</a:t>
            </a:r>
            <a:r>
              <a:rPr kumimoji="1" lang="en-US" altLang="zh-CN" sz="2800" b="1" dirty="0" smtClean="0">
                <a:solidFill>
                  <a:schemeClr val="tx2"/>
                </a:solidFill>
                <a:latin typeface="微软雅黑" panose="020B0503020204020204" pitchFamily="34" charset="-122"/>
                <a:ea typeface="微软雅黑" panose="020B0503020204020204" pitchFamily="34" charset="-122"/>
                <a:cs typeface="+mj-cs"/>
              </a:rPr>
              <a:t> </a:t>
            </a:r>
            <a:r>
              <a:rPr kumimoji="1" lang="zh-CN" altLang="en-US" sz="2800" b="1" dirty="0" smtClean="0">
                <a:solidFill>
                  <a:schemeClr val="tx2"/>
                </a:solidFill>
                <a:latin typeface="微软雅黑" panose="020B0503020204020204" pitchFamily="34" charset="-122"/>
                <a:ea typeface="微软雅黑" panose="020B0503020204020204" pitchFamily="34" charset="-122"/>
                <a:cs typeface="+mj-cs"/>
              </a:rPr>
              <a:t>选题意义</a:t>
            </a:r>
            <a:endParaRPr kumimoji="1" lang="en-US" altLang="zh-CN" sz="2800" b="1" dirty="0">
              <a:solidFill>
                <a:schemeClr val="tx2"/>
              </a:solidFill>
              <a:latin typeface="微软雅黑" panose="020B0503020204020204" pitchFamily="34" charset="-122"/>
              <a:ea typeface="微软雅黑" panose="020B0503020204020204" pitchFamily="34" charset="-122"/>
              <a:cs typeface="+mj-cs"/>
            </a:endParaRPr>
          </a:p>
        </p:txBody>
      </p:sp>
      <p:sp>
        <p:nvSpPr>
          <p:cNvPr id="115" name="灯片编号占位符 3"/>
          <p:cNvSpPr>
            <a:spLocks noGrp="1"/>
          </p:cNvSpPr>
          <p:nvPr>
            <p:ph type="sldNum" sz="quarter" idx="10"/>
          </p:nvPr>
        </p:nvSpPr>
        <p:spPr/>
        <p:txBody>
          <a:bodyPr/>
          <a:lstStyle/>
          <a:p>
            <a:pPr>
              <a:defRPr/>
            </a:pPr>
            <a:r>
              <a:rPr lang="en-US" altLang="zh-CN" dirty="0" smtClean="0"/>
              <a:t>13</a:t>
            </a:r>
            <a:endParaRPr lang="en-US" altLang="zh-CN" dirty="0"/>
          </a:p>
        </p:txBody>
      </p:sp>
      <p:pic>
        <p:nvPicPr>
          <p:cNvPr id="21506" name="Picture 2"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1255712"/>
            <a:ext cx="8007711"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16756" y="5962617"/>
            <a:ext cx="7710488" cy="400111"/>
          </a:xfrm>
          <a:prstGeom prst="rect">
            <a:avLst/>
          </a:prstGeom>
          <a:solidFill>
            <a:srgbClr val="FFFFCC"/>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ndParaRPr>
          </a:p>
        </p:txBody>
      </p:sp>
      <p:sp>
        <p:nvSpPr>
          <p:cNvPr id="5" name="矩形 4"/>
          <p:cNvSpPr/>
          <p:nvPr/>
        </p:nvSpPr>
        <p:spPr>
          <a:xfrm>
            <a:off x="716756" y="5962618"/>
            <a:ext cx="7710488" cy="400110"/>
          </a:xfrm>
          <a:prstGeom prst="rect">
            <a:avLst/>
          </a:prstGeom>
        </p:spPr>
        <p:txBody>
          <a:bodyPr wrap="square">
            <a:spAutoFit/>
          </a:bodyPr>
          <a:lstStyle/>
          <a:p>
            <a:pPr eaLnBrk="1" hangingPunct="1"/>
            <a:r>
              <a:rPr lang="zh-CN" altLang="en-US" sz="2000" b="1" dirty="0">
                <a:latin typeface="Arial" charset="0"/>
              </a:rPr>
              <a:t>人工智能和光网络的深度结合是光网络智能化管理技术的演进方向！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Tm="118137"/>
    </mc:Choice>
    <mc:Fallback xmlns="">
      <p:transition advTm="11813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Rectangle 2"/>
          <p:cNvSpPr>
            <a:spLocks noChangeArrowheads="1"/>
          </p:cNvSpPr>
          <p:nvPr/>
        </p:nvSpPr>
        <p:spPr bwMode="auto">
          <a:xfrm>
            <a:off x="269971" y="169864"/>
            <a:ext cx="8229600" cy="525462"/>
          </a:xfrm>
          <a:prstGeom prst="rect">
            <a:avLst/>
          </a:prstGeom>
          <a:noFill/>
          <a:ln w="9525">
            <a:noFill/>
            <a:miter lim="800000"/>
            <a:headEnd/>
            <a:tailEnd/>
          </a:ln>
        </p:spPr>
        <p:txBody>
          <a:bodyPr/>
          <a:lstStyle/>
          <a:p>
            <a:pPr algn="ctr">
              <a:defRPr/>
            </a:pPr>
            <a:r>
              <a:rPr kumimoji="1" lang="en-US" altLang="zh-CN" sz="2800" b="1" dirty="0">
                <a:solidFill>
                  <a:schemeClr val="tx2"/>
                </a:solidFill>
                <a:latin typeface="微软雅黑" panose="020B0503020204020204" pitchFamily="34" charset="-122"/>
                <a:ea typeface="微软雅黑" panose="020B0503020204020204" pitchFamily="34" charset="-122"/>
                <a:cs typeface="+mj-cs"/>
              </a:rPr>
              <a:t>1</a:t>
            </a:r>
            <a:r>
              <a:rPr kumimoji="1" lang="en-US" altLang="zh-CN" sz="2800" b="1" dirty="0" smtClean="0">
                <a:solidFill>
                  <a:schemeClr val="tx2"/>
                </a:solidFill>
                <a:latin typeface="微软雅黑" panose="020B0503020204020204" pitchFamily="34" charset="-122"/>
                <a:ea typeface="微软雅黑" panose="020B0503020204020204" pitchFamily="34" charset="-122"/>
                <a:cs typeface="+mj-cs"/>
              </a:rPr>
              <a:t> </a:t>
            </a:r>
            <a:r>
              <a:rPr kumimoji="1" lang="zh-CN" altLang="en-US" sz="2800" b="1" dirty="0" smtClean="0">
                <a:solidFill>
                  <a:schemeClr val="tx2"/>
                </a:solidFill>
                <a:latin typeface="微软雅黑" panose="020B0503020204020204" pitchFamily="34" charset="-122"/>
                <a:ea typeface="微软雅黑" panose="020B0503020204020204" pitchFamily="34" charset="-122"/>
                <a:cs typeface="+mj-cs"/>
              </a:rPr>
              <a:t>选题意义</a:t>
            </a:r>
            <a:endParaRPr kumimoji="1" lang="en-US" altLang="zh-CN" sz="2800" b="1" dirty="0">
              <a:solidFill>
                <a:schemeClr val="tx2"/>
              </a:solidFill>
              <a:latin typeface="微软雅黑" panose="020B0503020204020204" pitchFamily="34" charset="-122"/>
              <a:ea typeface="微软雅黑" panose="020B0503020204020204" pitchFamily="34" charset="-122"/>
              <a:cs typeface="+mj-cs"/>
            </a:endParaRPr>
          </a:p>
        </p:txBody>
      </p:sp>
      <p:sp>
        <p:nvSpPr>
          <p:cNvPr id="115" name="灯片编号占位符 3"/>
          <p:cNvSpPr>
            <a:spLocks noGrp="1"/>
          </p:cNvSpPr>
          <p:nvPr>
            <p:ph type="sldNum" sz="quarter" idx="10"/>
          </p:nvPr>
        </p:nvSpPr>
        <p:spPr/>
        <p:txBody>
          <a:bodyPr/>
          <a:lstStyle/>
          <a:p>
            <a:pPr>
              <a:defRPr/>
            </a:pPr>
            <a:r>
              <a:rPr lang="en-US" altLang="zh-CN" dirty="0" smtClean="0"/>
              <a:t>13</a:t>
            </a:r>
            <a:endParaRPr lang="en-US" altLang="zh-CN" dirty="0"/>
          </a:p>
        </p:txBody>
      </p:sp>
      <p:sp>
        <p:nvSpPr>
          <p:cNvPr id="3" name="矩形 2"/>
          <p:cNvSpPr/>
          <p:nvPr/>
        </p:nvSpPr>
        <p:spPr bwMode="auto">
          <a:xfrm>
            <a:off x="716756" y="5962617"/>
            <a:ext cx="7710488" cy="400111"/>
          </a:xfrm>
          <a:prstGeom prst="rect">
            <a:avLst/>
          </a:prstGeom>
          <a:solidFill>
            <a:srgbClr val="FFFFCC"/>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ndParaRPr>
          </a:p>
        </p:txBody>
      </p:sp>
      <p:sp>
        <p:nvSpPr>
          <p:cNvPr id="5" name="矩形 4"/>
          <p:cNvSpPr/>
          <p:nvPr/>
        </p:nvSpPr>
        <p:spPr>
          <a:xfrm>
            <a:off x="716756" y="5924518"/>
            <a:ext cx="7710488" cy="461665"/>
          </a:xfrm>
          <a:prstGeom prst="rect">
            <a:avLst/>
          </a:prstGeom>
        </p:spPr>
        <p:txBody>
          <a:bodyPr wrap="square">
            <a:spAutoFit/>
          </a:bodyPr>
          <a:lstStyle/>
          <a:p>
            <a:pPr algn="ctr" eaLnBrk="1" hangingPunct="1"/>
            <a:r>
              <a:rPr lang="zh-CN" altLang="en-US" sz="2400" b="1" dirty="0" smtClean="0">
                <a:latin typeface="+mj-ea"/>
                <a:ea typeface="+mj-ea"/>
              </a:rPr>
              <a:t>如何使深度学习方法能够高效提取光网络的数据特征？</a:t>
            </a:r>
            <a:endParaRPr lang="zh-CN" altLang="en-US" sz="2400" b="1" dirty="0">
              <a:latin typeface="+mj-ea"/>
              <a:ea typeface="+mj-ea"/>
            </a:endParaRPr>
          </a:p>
        </p:txBody>
      </p:sp>
      <p:sp>
        <p:nvSpPr>
          <p:cNvPr id="2" name="文本框 1"/>
          <p:cNvSpPr txBox="1"/>
          <p:nvPr/>
        </p:nvSpPr>
        <p:spPr>
          <a:xfrm>
            <a:off x="716756" y="1047750"/>
            <a:ext cx="1731564" cy="461665"/>
          </a:xfrm>
          <a:prstGeom prst="rect">
            <a:avLst/>
          </a:prstGeom>
          <a:noFill/>
        </p:spPr>
        <p:txBody>
          <a:bodyPr wrap="none" rtlCol="0">
            <a:spAutoFit/>
          </a:bodyPr>
          <a:lstStyle/>
          <a:p>
            <a:r>
              <a:rPr lang="zh-CN" altLang="en-US" sz="2400" b="1" dirty="0">
                <a:effectLst>
                  <a:outerShdw blurRad="38100" dist="38100" dir="2700000" algn="tl">
                    <a:srgbClr val="000000">
                      <a:alpha val="43137"/>
                    </a:srgbClr>
                  </a:outerShdw>
                </a:effectLst>
                <a:latin typeface="+mj-ea"/>
                <a:ea typeface="+mj-ea"/>
              </a:rPr>
              <a:t>面临</a:t>
            </a:r>
            <a:r>
              <a:rPr lang="zh-CN" altLang="en-US" sz="2400" b="1" dirty="0" smtClean="0">
                <a:effectLst>
                  <a:outerShdw blurRad="38100" dist="38100" dir="2700000" algn="tl">
                    <a:srgbClr val="000000">
                      <a:alpha val="43137"/>
                    </a:srgbClr>
                  </a:outerShdw>
                </a:effectLst>
                <a:latin typeface="+mj-ea"/>
                <a:ea typeface="+mj-ea"/>
              </a:rPr>
              <a:t>问题：</a:t>
            </a:r>
            <a:endParaRPr lang="zh-CN" altLang="en-US" sz="2400" b="1" dirty="0">
              <a:effectLst>
                <a:outerShdw blurRad="38100" dist="38100" dir="2700000" algn="tl">
                  <a:srgbClr val="000000">
                    <a:alpha val="43137"/>
                  </a:srgbClr>
                </a:outerShdw>
              </a:effectLst>
              <a:latin typeface="+mj-ea"/>
              <a:ea typeface="+mj-ea"/>
            </a:endParaRPr>
          </a:p>
        </p:txBody>
      </p:sp>
      <p:sp>
        <p:nvSpPr>
          <p:cNvPr id="6" name="文本框 5"/>
          <p:cNvSpPr txBox="1"/>
          <p:nvPr/>
        </p:nvSpPr>
        <p:spPr>
          <a:xfrm>
            <a:off x="716756" y="1509415"/>
            <a:ext cx="794712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t>以卷积神经网络为代表的深度学习不是</a:t>
            </a:r>
            <a:r>
              <a:rPr lang="zh-CN" altLang="en-US" b="1" dirty="0" smtClean="0">
                <a:solidFill>
                  <a:srgbClr val="FF0000"/>
                </a:solidFill>
              </a:rPr>
              <a:t>通用型人工智能</a:t>
            </a:r>
            <a:r>
              <a:rPr lang="zh-CN" altLang="en-US" b="1" dirty="0" smtClean="0"/>
              <a:t>方法，在非欧几里得数据处理上</a:t>
            </a:r>
            <a:r>
              <a:rPr lang="zh-CN" altLang="en-US" b="1" dirty="0" smtClean="0">
                <a:solidFill>
                  <a:srgbClr val="FF0000"/>
                </a:solidFill>
              </a:rPr>
              <a:t>数据特征提取效率低下</a:t>
            </a:r>
            <a:r>
              <a:rPr lang="zh-CN" altLang="en-US" b="1" dirty="0" smtClean="0"/>
              <a:t>！</a:t>
            </a:r>
            <a:endParaRPr lang="en-US" altLang="zh-CN" b="1" dirty="0" smtClean="0"/>
          </a:p>
          <a:p>
            <a:pPr marL="285750" indent="-285750">
              <a:buFont typeface="Wingdings" panose="05000000000000000000" pitchFamily="2" charset="2"/>
              <a:buChar char="Ø"/>
            </a:pPr>
            <a:r>
              <a:rPr lang="zh-CN" altLang="en-US" b="1" dirty="0"/>
              <a:t>非</a:t>
            </a:r>
            <a:r>
              <a:rPr lang="zh-CN" altLang="en-US" b="1" dirty="0" smtClean="0"/>
              <a:t>欧数据的典型应用领域是</a:t>
            </a:r>
            <a:r>
              <a:rPr lang="en-US" altLang="zh-CN" b="1" dirty="0" smtClean="0"/>
              <a:t>3D</a:t>
            </a:r>
            <a:r>
              <a:rPr lang="zh-CN" altLang="en-US" b="1" dirty="0" smtClean="0"/>
              <a:t>物体</a:t>
            </a:r>
            <a:r>
              <a:rPr lang="en-US" altLang="zh-CN" b="1" dirty="0" smtClean="0"/>
              <a:t>/</a:t>
            </a:r>
            <a:r>
              <a:rPr lang="zh-CN" altLang="en-US" b="1" dirty="0" smtClean="0"/>
              <a:t>动作识别和</a:t>
            </a:r>
            <a:r>
              <a:rPr lang="zh-CN" altLang="en-US" b="1" dirty="0" smtClean="0">
                <a:solidFill>
                  <a:srgbClr val="FF0000"/>
                </a:solidFill>
              </a:rPr>
              <a:t>通信网络</a:t>
            </a:r>
            <a:r>
              <a:rPr lang="zh-CN" altLang="en-US" b="1" dirty="0" smtClean="0"/>
              <a:t>。</a:t>
            </a:r>
            <a:endParaRPr lang="zh-CN" altLang="en-US" b="1" dirty="0"/>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64" y="2531559"/>
            <a:ext cx="5341108" cy="1432372"/>
          </a:xfrm>
          <a:prstGeom prst="rect">
            <a:avLst/>
          </a:prstGeom>
        </p:spPr>
      </p:pic>
      <p:pic>
        <p:nvPicPr>
          <p:cNvPr id="14" name="Picture 2" descr="https://www.researchgate.net/profile/Darko_Skorin-Kapov/publication/3906314/figure/fig1/AS:339607767011334@1457980209838/NSFNET-T1-Network_W6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972" y="2499130"/>
            <a:ext cx="3021366" cy="167435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716756" y="4050206"/>
            <a:ext cx="1112805" cy="461665"/>
          </a:xfrm>
          <a:prstGeom prst="rect">
            <a:avLst/>
          </a:prstGeom>
          <a:noFill/>
        </p:spPr>
        <p:txBody>
          <a:bodyPr wrap="none" rtlCol="0">
            <a:spAutoFit/>
          </a:bodyPr>
          <a:lstStyle/>
          <a:p>
            <a:r>
              <a:rPr lang="zh-CN" altLang="en-US" sz="2400" b="1" dirty="0" smtClean="0">
                <a:effectLst>
                  <a:outerShdw blurRad="38100" dist="38100" dir="2700000" algn="tl">
                    <a:srgbClr val="000000">
                      <a:alpha val="43137"/>
                    </a:srgbClr>
                  </a:outerShdw>
                </a:effectLst>
                <a:latin typeface="+mj-ea"/>
                <a:ea typeface="+mj-ea"/>
              </a:rPr>
              <a:t>因此：</a:t>
            </a:r>
            <a:endParaRPr lang="zh-CN" altLang="en-US" sz="2400" b="1" dirty="0">
              <a:effectLst>
                <a:outerShdw blurRad="38100" dist="38100" dir="2700000" algn="tl">
                  <a:srgbClr val="000000">
                    <a:alpha val="43137"/>
                  </a:srgbClr>
                </a:outerShdw>
              </a:effectLst>
              <a:latin typeface="+mj-ea"/>
              <a:ea typeface="+mj-ea"/>
            </a:endParaRPr>
          </a:p>
        </p:txBody>
      </p:sp>
      <p:sp>
        <p:nvSpPr>
          <p:cNvPr id="16" name="文本框 15"/>
          <p:cNvSpPr txBox="1"/>
          <p:nvPr/>
        </p:nvSpPr>
        <p:spPr>
          <a:xfrm>
            <a:off x="716756" y="4606384"/>
            <a:ext cx="7947122"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t>深度学习算法在涉及到眼图、星座图等</a:t>
            </a:r>
            <a:r>
              <a:rPr lang="zh-CN" altLang="en-US" b="1" dirty="0" smtClean="0">
                <a:solidFill>
                  <a:srgbClr val="FF0000"/>
                </a:solidFill>
              </a:rPr>
              <a:t>图像处理</a:t>
            </a:r>
            <a:r>
              <a:rPr lang="zh-CN" altLang="en-US" b="1" dirty="0" smtClean="0"/>
              <a:t>相关问题，以及节点</a:t>
            </a:r>
            <a:r>
              <a:rPr lang="en-US" altLang="zh-CN" b="1" dirty="0" smtClean="0"/>
              <a:t>/</a:t>
            </a:r>
            <a:r>
              <a:rPr lang="zh-CN" altLang="en-US" b="1" dirty="0" smtClean="0"/>
              <a:t>链路流量预测等</a:t>
            </a:r>
            <a:r>
              <a:rPr lang="zh-CN" altLang="en-US" b="1" dirty="0" smtClean="0">
                <a:solidFill>
                  <a:srgbClr val="FF0000"/>
                </a:solidFill>
              </a:rPr>
              <a:t>一维时间序列</a:t>
            </a:r>
            <a:r>
              <a:rPr lang="zh-CN" altLang="en-US" b="1" dirty="0" smtClean="0"/>
              <a:t>相关问题上</a:t>
            </a:r>
            <a:r>
              <a:rPr lang="zh-CN" altLang="en-US" b="1" dirty="0" smtClean="0">
                <a:solidFill>
                  <a:srgbClr val="FF0000"/>
                </a:solidFill>
              </a:rPr>
              <a:t>表现良好</a:t>
            </a:r>
            <a:r>
              <a:rPr lang="zh-CN" altLang="en-US" b="1" dirty="0" smtClean="0"/>
              <a:t>；</a:t>
            </a:r>
            <a:endParaRPr lang="en-US" altLang="zh-CN" b="1" dirty="0" smtClean="0"/>
          </a:p>
          <a:p>
            <a:pPr marL="285750" indent="-285750">
              <a:buFont typeface="Wingdings" panose="05000000000000000000" pitchFamily="2" charset="2"/>
              <a:buChar char="Ø"/>
            </a:pPr>
            <a:r>
              <a:rPr lang="zh-CN" altLang="en-US" b="1" dirty="0"/>
              <a:t>深度</a:t>
            </a:r>
            <a:r>
              <a:rPr lang="zh-CN" altLang="en-US" b="1" dirty="0" smtClean="0"/>
              <a:t>学习在以网络拓扑为依托的</a:t>
            </a:r>
            <a:r>
              <a:rPr lang="zh-CN" altLang="en-US" b="1" dirty="0" smtClean="0">
                <a:solidFill>
                  <a:srgbClr val="FF0000"/>
                </a:solidFill>
              </a:rPr>
              <a:t>故障定位</a:t>
            </a:r>
            <a:r>
              <a:rPr lang="zh-CN" altLang="en-US" b="1" dirty="0" smtClean="0"/>
              <a:t>、</a:t>
            </a:r>
            <a:r>
              <a:rPr lang="zh-CN" altLang="en-US" b="1" dirty="0" smtClean="0">
                <a:solidFill>
                  <a:srgbClr val="FF0000"/>
                </a:solidFill>
              </a:rPr>
              <a:t>灵活资源分配</a:t>
            </a:r>
            <a:r>
              <a:rPr lang="zh-CN" altLang="en-US" b="1" dirty="0" smtClean="0"/>
              <a:t>等问题上</a:t>
            </a:r>
            <a:r>
              <a:rPr lang="zh-CN" altLang="en-US" b="1" dirty="0" smtClean="0">
                <a:solidFill>
                  <a:srgbClr val="FF0000"/>
                </a:solidFill>
              </a:rPr>
              <a:t>表现不佳</a:t>
            </a:r>
            <a:r>
              <a:rPr lang="zh-CN" altLang="en-US" b="1" dirty="0" smtClean="0"/>
              <a:t>。</a:t>
            </a:r>
            <a:endParaRPr lang="zh-CN" altLang="en-US" b="1" dirty="0"/>
          </a:p>
        </p:txBody>
      </p:sp>
    </p:spTree>
    <p:custDataLst>
      <p:tags r:id="rId1"/>
    </p:custDataLst>
    <p:extLst>
      <p:ext uri="{BB962C8B-B14F-4D97-AF65-F5344CB8AC3E}">
        <p14:creationId xmlns:p14="http://schemas.microsoft.com/office/powerpoint/2010/main" val="2306858123"/>
      </p:ext>
    </p:extLst>
  </p:cSld>
  <p:clrMapOvr>
    <a:masterClrMapping/>
  </p:clrMapOvr>
  <mc:AlternateContent xmlns:mc="http://schemas.openxmlformats.org/markup-compatibility/2006" xmlns:p14="http://schemas.microsoft.com/office/powerpoint/2010/main">
    <mc:Choice Requires="p14">
      <p:transition p14:dur="0" advTm="118137"/>
    </mc:Choice>
    <mc:Fallback xmlns="">
      <p:transition advTm="11813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smtClean="0">
                <a:effectLst/>
                <a:latin typeface="微软雅黑" panose="020B0503020204020204" pitchFamily="34" charset="-122"/>
                <a:ea typeface="微软雅黑" panose="020B0503020204020204" pitchFamily="34" charset="-122"/>
              </a:rPr>
              <a:t>2 </a:t>
            </a:r>
            <a:r>
              <a:rPr lang="zh-CN" altLang="en-US" sz="2800" dirty="0" smtClean="0">
                <a:effectLst/>
                <a:latin typeface="微软雅黑" panose="020B0503020204020204" pitchFamily="34" charset="-122"/>
                <a:ea typeface="微软雅黑" panose="020B0503020204020204" pitchFamily="34" charset="-122"/>
              </a:rPr>
              <a:t>课题内容</a:t>
            </a:r>
            <a:endParaRPr lang="zh-CN" altLang="en-US" sz="2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A6A18617-8C41-4CF5-85CF-C74656D74273}" type="slidenum">
              <a:rPr lang="en-US" altLang="zh-CN" smtClean="0">
                <a:latin typeface="微软雅黑" panose="020B0503020204020204" pitchFamily="34" charset="-122"/>
                <a:ea typeface="微软雅黑" panose="020B0503020204020204" pitchFamily="34" charset="-122"/>
              </a:rPr>
              <a:pPr>
                <a:defRPr/>
              </a:pPr>
              <a:t>17</a:t>
            </a:fld>
            <a:endParaRPr lang="en-US" altLang="zh-CN">
              <a:latin typeface="微软雅黑" panose="020B0503020204020204" pitchFamily="34" charset="-122"/>
              <a:ea typeface="微软雅黑" panose="020B0503020204020204" pitchFamily="34" charset="-122"/>
            </a:endParaRPr>
          </a:p>
        </p:txBody>
      </p:sp>
      <p:sp>
        <p:nvSpPr>
          <p:cNvPr id="39" name="矩形 38"/>
          <p:cNvSpPr/>
          <p:nvPr/>
        </p:nvSpPr>
        <p:spPr>
          <a:xfrm>
            <a:off x="392702" y="1023577"/>
            <a:ext cx="2082407" cy="302524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cs typeface="+mn-ea"/>
              <a:sym typeface="+mn-lt"/>
            </a:endParaRPr>
          </a:p>
        </p:txBody>
      </p:sp>
      <p:sp>
        <p:nvSpPr>
          <p:cNvPr id="40" name="文本框 39"/>
          <p:cNvSpPr txBox="1"/>
          <p:nvPr/>
        </p:nvSpPr>
        <p:spPr>
          <a:xfrm>
            <a:off x="565368" y="1093024"/>
            <a:ext cx="1723549" cy="461665"/>
          </a:xfrm>
          <a:prstGeom prst="rect">
            <a:avLst/>
          </a:prstGeom>
          <a:noFill/>
        </p:spPr>
        <p:txBody>
          <a:bodyPr wrap="none" rtlCol="0">
            <a:spAutoFit/>
          </a:bodyPr>
          <a:lstStyle/>
          <a:p>
            <a:r>
              <a:rPr lang="zh-CN" altLang="en-US" sz="2400" dirty="0" smtClean="0">
                <a:solidFill>
                  <a:srgbClr val="00B0F0"/>
                </a:solidFill>
                <a:cs typeface="+mn-ea"/>
                <a:sym typeface="+mn-lt"/>
              </a:rPr>
              <a:t>挑战与需求</a:t>
            </a:r>
            <a:endParaRPr lang="zh-CN" altLang="en-US" sz="2400" dirty="0">
              <a:solidFill>
                <a:srgbClr val="00B0F0"/>
              </a:solidFill>
              <a:cs typeface="+mn-ea"/>
              <a:sym typeface="+mn-lt"/>
            </a:endParaRPr>
          </a:p>
        </p:txBody>
      </p:sp>
      <p:sp>
        <p:nvSpPr>
          <p:cNvPr id="41" name="文本框 40"/>
          <p:cNvSpPr txBox="1"/>
          <p:nvPr/>
        </p:nvSpPr>
        <p:spPr>
          <a:xfrm>
            <a:off x="546607" y="1673732"/>
            <a:ext cx="1761077" cy="400110"/>
          </a:xfrm>
          <a:prstGeom prst="rect">
            <a:avLst/>
          </a:prstGeom>
          <a:noFill/>
          <a:ln>
            <a:solidFill>
              <a:srgbClr val="00B0F0"/>
            </a:solidFill>
            <a:prstDash val="dash"/>
          </a:ln>
        </p:spPr>
        <p:txBody>
          <a:bodyPr wrap="square" rtlCol="0">
            <a:spAutoFit/>
          </a:bodyPr>
          <a:lstStyle/>
          <a:p>
            <a:pPr algn="ctr"/>
            <a:r>
              <a:rPr lang="zh-CN" altLang="en-US" sz="2000" dirty="0" smtClean="0">
                <a:cs typeface="+mn-ea"/>
                <a:sym typeface="+mn-lt"/>
              </a:rPr>
              <a:t>业务要求多样</a:t>
            </a:r>
            <a:endParaRPr lang="zh-CN" altLang="en-US" sz="2000" dirty="0">
              <a:cs typeface="+mn-ea"/>
              <a:sym typeface="+mn-lt"/>
            </a:endParaRPr>
          </a:p>
        </p:txBody>
      </p:sp>
      <p:sp>
        <p:nvSpPr>
          <p:cNvPr id="42" name="文本框 41"/>
          <p:cNvSpPr txBox="1"/>
          <p:nvPr/>
        </p:nvSpPr>
        <p:spPr>
          <a:xfrm>
            <a:off x="546606" y="2396773"/>
            <a:ext cx="1761077" cy="400110"/>
          </a:xfrm>
          <a:prstGeom prst="rect">
            <a:avLst/>
          </a:prstGeom>
          <a:noFill/>
          <a:ln>
            <a:solidFill>
              <a:srgbClr val="00B0F0"/>
            </a:solidFill>
            <a:prstDash val="dash"/>
          </a:ln>
        </p:spPr>
        <p:txBody>
          <a:bodyPr wrap="square" rtlCol="0">
            <a:spAutoFit/>
          </a:bodyPr>
          <a:lstStyle/>
          <a:p>
            <a:pPr algn="ctr"/>
            <a:r>
              <a:rPr lang="zh-CN" altLang="en-US" sz="2000" dirty="0" smtClean="0">
                <a:cs typeface="+mn-ea"/>
                <a:sym typeface="+mn-lt"/>
              </a:rPr>
              <a:t>网络架构演进</a:t>
            </a:r>
            <a:endParaRPr lang="zh-CN" altLang="en-US" sz="2000" dirty="0">
              <a:cs typeface="+mn-ea"/>
              <a:sym typeface="+mn-lt"/>
            </a:endParaRPr>
          </a:p>
        </p:txBody>
      </p:sp>
      <p:sp>
        <p:nvSpPr>
          <p:cNvPr id="43" name="文本框 42"/>
          <p:cNvSpPr txBox="1"/>
          <p:nvPr/>
        </p:nvSpPr>
        <p:spPr>
          <a:xfrm>
            <a:off x="546605" y="3278454"/>
            <a:ext cx="1761077" cy="400110"/>
          </a:xfrm>
          <a:prstGeom prst="rect">
            <a:avLst/>
          </a:prstGeom>
          <a:noFill/>
          <a:ln>
            <a:solidFill>
              <a:srgbClr val="00B0F0"/>
            </a:solidFill>
            <a:prstDash val="dash"/>
          </a:ln>
        </p:spPr>
        <p:txBody>
          <a:bodyPr wrap="square" rtlCol="0">
            <a:spAutoFit/>
          </a:bodyPr>
          <a:lstStyle/>
          <a:p>
            <a:pPr algn="ctr"/>
            <a:r>
              <a:rPr lang="zh-CN" altLang="en-US" sz="2000" dirty="0" smtClean="0">
                <a:cs typeface="+mn-ea"/>
                <a:sym typeface="+mn-lt"/>
              </a:rPr>
              <a:t>网络运维智能</a:t>
            </a:r>
            <a:endParaRPr lang="zh-CN" altLang="en-US" sz="2000" dirty="0">
              <a:cs typeface="+mn-ea"/>
              <a:sym typeface="+mn-lt"/>
            </a:endParaRPr>
          </a:p>
        </p:txBody>
      </p:sp>
      <p:sp>
        <p:nvSpPr>
          <p:cNvPr id="45" name="矩形 44"/>
          <p:cNvSpPr/>
          <p:nvPr/>
        </p:nvSpPr>
        <p:spPr>
          <a:xfrm>
            <a:off x="3495535" y="1023577"/>
            <a:ext cx="5084160" cy="3025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cs typeface="+mn-ea"/>
              <a:sym typeface="+mn-lt"/>
            </a:endParaRPr>
          </a:p>
        </p:txBody>
      </p:sp>
      <p:sp>
        <p:nvSpPr>
          <p:cNvPr id="46" name="文本框 45"/>
          <p:cNvSpPr txBox="1"/>
          <p:nvPr/>
        </p:nvSpPr>
        <p:spPr>
          <a:xfrm>
            <a:off x="3668200" y="1093024"/>
            <a:ext cx="1415772" cy="461665"/>
          </a:xfrm>
          <a:prstGeom prst="rect">
            <a:avLst/>
          </a:prstGeom>
          <a:noFill/>
        </p:spPr>
        <p:txBody>
          <a:bodyPr wrap="none" rtlCol="0">
            <a:spAutoFit/>
          </a:bodyPr>
          <a:lstStyle/>
          <a:p>
            <a:r>
              <a:rPr lang="zh-CN" altLang="en-US" sz="2400" dirty="0" smtClean="0">
                <a:solidFill>
                  <a:srgbClr val="FF0000"/>
                </a:solidFill>
                <a:cs typeface="+mn-ea"/>
                <a:sym typeface="+mn-lt"/>
              </a:rPr>
              <a:t>理论研究</a:t>
            </a:r>
            <a:endParaRPr lang="zh-CN" altLang="en-US" sz="2400" dirty="0">
              <a:solidFill>
                <a:srgbClr val="FF0000"/>
              </a:solidFill>
              <a:cs typeface="+mn-ea"/>
              <a:sym typeface="+mn-lt"/>
            </a:endParaRPr>
          </a:p>
        </p:txBody>
      </p:sp>
      <p:sp>
        <p:nvSpPr>
          <p:cNvPr id="47" name="文本框 46"/>
          <p:cNvSpPr txBox="1"/>
          <p:nvPr/>
        </p:nvSpPr>
        <p:spPr>
          <a:xfrm>
            <a:off x="6411400" y="1093024"/>
            <a:ext cx="1415772" cy="461665"/>
          </a:xfrm>
          <a:prstGeom prst="rect">
            <a:avLst/>
          </a:prstGeom>
          <a:noFill/>
        </p:spPr>
        <p:txBody>
          <a:bodyPr wrap="none" rtlCol="0">
            <a:spAutoFit/>
          </a:bodyPr>
          <a:lstStyle/>
          <a:p>
            <a:r>
              <a:rPr lang="zh-CN" altLang="en-US" sz="2400" dirty="0" smtClean="0">
                <a:solidFill>
                  <a:srgbClr val="FF0000"/>
                </a:solidFill>
                <a:cs typeface="+mn-ea"/>
                <a:sym typeface="+mn-lt"/>
              </a:rPr>
              <a:t>实现方法</a:t>
            </a:r>
            <a:endParaRPr lang="zh-CN" altLang="en-US" sz="2400" dirty="0">
              <a:solidFill>
                <a:srgbClr val="FF0000"/>
              </a:solidFill>
              <a:cs typeface="+mn-ea"/>
              <a:sym typeface="+mn-lt"/>
            </a:endParaRPr>
          </a:p>
        </p:txBody>
      </p:sp>
      <p:sp>
        <p:nvSpPr>
          <p:cNvPr id="48" name="矩形 47"/>
          <p:cNvSpPr/>
          <p:nvPr/>
        </p:nvSpPr>
        <p:spPr>
          <a:xfrm>
            <a:off x="3668200" y="1622639"/>
            <a:ext cx="1415772" cy="23177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3706672" y="1674780"/>
            <a:ext cx="1338828" cy="707886"/>
          </a:xfrm>
          <a:prstGeom prst="rect">
            <a:avLst/>
          </a:prstGeom>
          <a:noFill/>
        </p:spPr>
        <p:txBody>
          <a:bodyPr wrap="none" rtlCol="0">
            <a:spAutoFit/>
          </a:bodyPr>
          <a:lstStyle/>
          <a:p>
            <a:r>
              <a:rPr lang="zh-CN" altLang="en-US" sz="2000" b="1" dirty="0" smtClean="0">
                <a:solidFill>
                  <a:sysClr val="windowText" lastClr="000000"/>
                </a:solidFill>
                <a:cs typeface="+mn-ea"/>
                <a:sym typeface="+mn-lt"/>
              </a:rPr>
              <a:t>理论基础</a:t>
            </a:r>
            <a:endParaRPr lang="en-US" altLang="zh-CN" sz="2000" b="1" dirty="0" smtClean="0">
              <a:solidFill>
                <a:sysClr val="windowText" lastClr="000000"/>
              </a:solidFill>
              <a:cs typeface="+mn-ea"/>
              <a:sym typeface="+mn-lt"/>
            </a:endParaRPr>
          </a:p>
          <a:p>
            <a:r>
              <a:rPr lang="zh-CN" altLang="en-US" sz="2000" b="1" dirty="0" smtClean="0">
                <a:solidFill>
                  <a:sysClr val="windowText" lastClr="000000"/>
                </a:solidFill>
                <a:cs typeface="+mn-ea"/>
                <a:sym typeface="+mn-lt"/>
              </a:rPr>
              <a:t>（任务</a:t>
            </a:r>
            <a:r>
              <a:rPr lang="en-US" altLang="zh-CN" sz="2000" b="1" dirty="0" smtClean="0">
                <a:solidFill>
                  <a:sysClr val="windowText" lastClr="000000"/>
                </a:solidFill>
                <a:cs typeface="+mn-ea"/>
                <a:sym typeface="+mn-lt"/>
              </a:rPr>
              <a:t>1</a:t>
            </a:r>
            <a:r>
              <a:rPr lang="zh-CN" altLang="en-US" sz="2000" b="1" dirty="0" smtClean="0">
                <a:solidFill>
                  <a:sysClr val="windowText" lastClr="000000"/>
                </a:solidFill>
                <a:cs typeface="+mn-ea"/>
                <a:sym typeface="+mn-lt"/>
              </a:rPr>
              <a:t>）</a:t>
            </a:r>
            <a:endParaRPr lang="zh-CN" altLang="en-US" sz="2000" b="1" dirty="0">
              <a:solidFill>
                <a:sysClr val="windowText" lastClr="000000"/>
              </a:solidFill>
              <a:cs typeface="+mn-ea"/>
              <a:sym typeface="+mn-lt"/>
            </a:endParaRPr>
          </a:p>
        </p:txBody>
      </p:sp>
      <p:sp>
        <p:nvSpPr>
          <p:cNvPr id="50" name="文本框 49"/>
          <p:cNvSpPr txBox="1"/>
          <p:nvPr/>
        </p:nvSpPr>
        <p:spPr>
          <a:xfrm>
            <a:off x="3668200" y="2712747"/>
            <a:ext cx="1415772" cy="1015663"/>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光网络图谱表示方法</a:t>
            </a:r>
            <a:r>
              <a:rPr lang="zh-CN" altLang="en-US" sz="2000" dirty="0">
                <a:solidFill>
                  <a:sysClr val="windowText" lastClr="000000"/>
                </a:solidFill>
                <a:cs typeface="+mn-ea"/>
                <a:sym typeface="+mn-lt"/>
              </a:rPr>
              <a:t>模型</a:t>
            </a:r>
          </a:p>
        </p:txBody>
      </p:sp>
      <p:sp>
        <p:nvSpPr>
          <p:cNvPr id="51" name="矩形 50"/>
          <p:cNvSpPr/>
          <p:nvPr/>
        </p:nvSpPr>
        <p:spPr>
          <a:xfrm>
            <a:off x="5703514" y="1622639"/>
            <a:ext cx="2540354" cy="11163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文本框 51"/>
          <p:cNvSpPr txBox="1"/>
          <p:nvPr/>
        </p:nvSpPr>
        <p:spPr>
          <a:xfrm>
            <a:off x="5703514" y="1641649"/>
            <a:ext cx="2540354" cy="400110"/>
          </a:xfrm>
          <a:prstGeom prst="rect">
            <a:avLst/>
          </a:prstGeom>
          <a:noFill/>
        </p:spPr>
        <p:txBody>
          <a:bodyPr wrap="square" rtlCol="0">
            <a:spAutoFit/>
          </a:bodyPr>
          <a:lstStyle/>
          <a:p>
            <a:pPr algn="ctr"/>
            <a:r>
              <a:rPr lang="zh-CN" altLang="en-US" sz="2000" b="1" dirty="0" smtClean="0">
                <a:solidFill>
                  <a:sysClr val="windowText" lastClr="000000"/>
                </a:solidFill>
                <a:cs typeface="+mn-ea"/>
                <a:sym typeface="+mn-lt"/>
              </a:rPr>
              <a:t>方法一（任务</a:t>
            </a:r>
            <a:r>
              <a:rPr lang="en-US" altLang="zh-CN" sz="2000" b="1" dirty="0">
                <a:solidFill>
                  <a:sysClr val="windowText" lastClr="000000"/>
                </a:solidFill>
                <a:cs typeface="+mn-ea"/>
                <a:sym typeface="+mn-lt"/>
              </a:rPr>
              <a:t>2</a:t>
            </a:r>
            <a:r>
              <a:rPr lang="zh-CN" altLang="en-US" sz="2000" b="1" dirty="0" smtClean="0">
                <a:solidFill>
                  <a:sysClr val="windowText" lastClr="000000"/>
                </a:solidFill>
                <a:cs typeface="+mn-ea"/>
                <a:sym typeface="+mn-lt"/>
              </a:rPr>
              <a:t>）</a:t>
            </a:r>
            <a:endParaRPr lang="zh-CN" altLang="en-US" sz="2000" b="1" dirty="0">
              <a:solidFill>
                <a:sysClr val="windowText" lastClr="000000"/>
              </a:solidFill>
              <a:cs typeface="+mn-ea"/>
              <a:sym typeface="+mn-lt"/>
            </a:endParaRPr>
          </a:p>
        </p:txBody>
      </p:sp>
      <p:sp>
        <p:nvSpPr>
          <p:cNvPr id="53" name="文本框 52"/>
          <p:cNvSpPr txBox="1"/>
          <p:nvPr/>
        </p:nvSpPr>
        <p:spPr>
          <a:xfrm>
            <a:off x="5703514" y="2036580"/>
            <a:ext cx="2540354" cy="707886"/>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面向频谱碎片评估的动态资源分配算法</a:t>
            </a:r>
            <a:endParaRPr lang="zh-CN" altLang="en-US" sz="2000" dirty="0">
              <a:solidFill>
                <a:sysClr val="windowText" lastClr="000000"/>
              </a:solidFill>
              <a:cs typeface="+mn-ea"/>
              <a:sym typeface="+mn-lt"/>
            </a:endParaRPr>
          </a:p>
        </p:txBody>
      </p:sp>
      <p:sp>
        <p:nvSpPr>
          <p:cNvPr id="54" name="矩形 53"/>
          <p:cNvSpPr/>
          <p:nvPr/>
        </p:nvSpPr>
        <p:spPr>
          <a:xfrm>
            <a:off x="5703514" y="2824069"/>
            <a:ext cx="2540354" cy="11163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文本框 54"/>
          <p:cNvSpPr txBox="1"/>
          <p:nvPr/>
        </p:nvSpPr>
        <p:spPr>
          <a:xfrm>
            <a:off x="5703514" y="2843079"/>
            <a:ext cx="2540354" cy="400110"/>
          </a:xfrm>
          <a:prstGeom prst="rect">
            <a:avLst/>
          </a:prstGeom>
          <a:noFill/>
        </p:spPr>
        <p:txBody>
          <a:bodyPr wrap="square" rtlCol="0">
            <a:spAutoFit/>
          </a:bodyPr>
          <a:lstStyle/>
          <a:p>
            <a:pPr algn="ctr"/>
            <a:r>
              <a:rPr lang="zh-CN" altLang="en-US" sz="2000" b="1" dirty="0" smtClean="0">
                <a:solidFill>
                  <a:sysClr val="windowText" lastClr="000000"/>
                </a:solidFill>
                <a:cs typeface="+mn-ea"/>
                <a:sym typeface="+mn-lt"/>
              </a:rPr>
              <a:t>方法二（任务</a:t>
            </a:r>
            <a:r>
              <a:rPr lang="en-US" altLang="zh-CN" sz="2000" b="1" dirty="0" smtClean="0">
                <a:solidFill>
                  <a:sysClr val="windowText" lastClr="000000"/>
                </a:solidFill>
                <a:cs typeface="+mn-ea"/>
                <a:sym typeface="+mn-lt"/>
              </a:rPr>
              <a:t>3</a:t>
            </a:r>
            <a:r>
              <a:rPr lang="zh-CN" altLang="en-US" sz="2000" b="1" dirty="0" smtClean="0">
                <a:solidFill>
                  <a:sysClr val="windowText" lastClr="000000"/>
                </a:solidFill>
                <a:cs typeface="+mn-ea"/>
                <a:sym typeface="+mn-lt"/>
              </a:rPr>
              <a:t>）</a:t>
            </a:r>
            <a:endParaRPr lang="zh-CN" altLang="en-US" sz="2000" b="1" dirty="0">
              <a:solidFill>
                <a:sysClr val="windowText" lastClr="000000"/>
              </a:solidFill>
              <a:cs typeface="+mn-ea"/>
              <a:sym typeface="+mn-lt"/>
            </a:endParaRPr>
          </a:p>
        </p:txBody>
      </p:sp>
      <p:sp>
        <p:nvSpPr>
          <p:cNvPr id="56" name="文本框 55"/>
          <p:cNvSpPr txBox="1"/>
          <p:nvPr/>
        </p:nvSpPr>
        <p:spPr>
          <a:xfrm>
            <a:off x="5703514" y="3238010"/>
            <a:ext cx="2540354" cy="707886"/>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面向故障定位的图卷积神经网络算法</a:t>
            </a:r>
            <a:endParaRPr lang="zh-CN" altLang="en-US" sz="2000" dirty="0">
              <a:solidFill>
                <a:sysClr val="windowText" lastClr="000000"/>
              </a:solidFill>
              <a:cs typeface="+mn-ea"/>
              <a:sym typeface="+mn-lt"/>
            </a:endParaRPr>
          </a:p>
        </p:txBody>
      </p:sp>
      <p:cxnSp>
        <p:nvCxnSpPr>
          <p:cNvPr id="57" name="直接箭头连接符 56"/>
          <p:cNvCxnSpPr>
            <a:endCxn id="51" idx="1"/>
          </p:cNvCxnSpPr>
          <p:nvPr/>
        </p:nvCxnSpPr>
        <p:spPr>
          <a:xfrm>
            <a:off x="5083972" y="2180823"/>
            <a:ext cx="619542" cy="1"/>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083972" y="3418780"/>
            <a:ext cx="619542" cy="1"/>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9" name="燕尾形 58"/>
          <p:cNvSpPr/>
          <p:nvPr/>
        </p:nvSpPr>
        <p:spPr>
          <a:xfrm>
            <a:off x="2808596" y="1983810"/>
            <a:ext cx="335514" cy="335514"/>
          </a:xfrm>
          <a:prstGeom prst="chevron">
            <a:avLst/>
          </a:prstGeom>
          <a:gradFill flip="none" rotWithShape="1">
            <a:gsLst>
              <a:gs pos="0">
                <a:srgbClr val="00B0F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矩形 59"/>
          <p:cNvSpPr/>
          <p:nvPr/>
        </p:nvSpPr>
        <p:spPr>
          <a:xfrm>
            <a:off x="3483001" y="4708044"/>
            <a:ext cx="5096694" cy="212138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cs typeface="+mn-ea"/>
              <a:sym typeface="+mn-lt"/>
            </a:endParaRPr>
          </a:p>
        </p:txBody>
      </p:sp>
      <p:sp>
        <p:nvSpPr>
          <p:cNvPr id="61" name="文本框 60"/>
          <p:cNvSpPr txBox="1"/>
          <p:nvPr/>
        </p:nvSpPr>
        <p:spPr>
          <a:xfrm>
            <a:off x="5404963" y="4709147"/>
            <a:ext cx="1107996" cy="461665"/>
          </a:xfrm>
          <a:prstGeom prst="rect">
            <a:avLst/>
          </a:prstGeom>
          <a:noFill/>
        </p:spPr>
        <p:txBody>
          <a:bodyPr wrap="none" rtlCol="0">
            <a:spAutoFit/>
          </a:bodyPr>
          <a:lstStyle/>
          <a:p>
            <a:r>
              <a:rPr lang="zh-CN" altLang="en-US" sz="2400" dirty="0" smtClean="0">
                <a:solidFill>
                  <a:srgbClr val="BF9000"/>
                </a:solidFill>
                <a:cs typeface="+mn-ea"/>
                <a:sym typeface="+mn-lt"/>
              </a:rPr>
              <a:t>创新点</a:t>
            </a:r>
            <a:endParaRPr lang="zh-CN" altLang="en-US" sz="2400" dirty="0">
              <a:solidFill>
                <a:srgbClr val="BF9000"/>
              </a:solidFill>
              <a:cs typeface="+mn-ea"/>
              <a:sym typeface="+mn-lt"/>
            </a:endParaRPr>
          </a:p>
        </p:txBody>
      </p:sp>
      <p:sp>
        <p:nvSpPr>
          <p:cNvPr id="62" name="矩形 61"/>
          <p:cNvSpPr/>
          <p:nvPr/>
        </p:nvSpPr>
        <p:spPr>
          <a:xfrm>
            <a:off x="3601758" y="5202367"/>
            <a:ext cx="1528678" cy="1470312"/>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3601758" y="5221377"/>
            <a:ext cx="1528678" cy="400110"/>
          </a:xfrm>
          <a:prstGeom prst="rect">
            <a:avLst/>
          </a:prstGeom>
          <a:noFill/>
        </p:spPr>
        <p:txBody>
          <a:bodyPr wrap="square" rtlCol="0">
            <a:spAutoFit/>
          </a:bodyPr>
          <a:lstStyle/>
          <a:p>
            <a:pPr algn="ctr"/>
            <a:r>
              <a:rPr lang="zh-CN" altLang="en-US" sz="2000" b="1" dirty="0" smtClean="0">
                <a:solidFill>
                  <a:sysClr val="windowText" lastClr="000000"/>
                </a:solidFill>
                <a:cs typeface="+mn-ea"/>
                <a:sym typeface="+mn-lt"/>
              </a:rPr>
              <a:t>创新点一</a:t>
            </a:r>
            <a:endParaRPr lang="zh-CN" altLang="en-US" sz="2000" b="1" dirty="0">
              <a:solidFill>
                <a:sysClr val="windowText" lastClr="000000"/>
              </a:solidFill>
              <a:cs typeface="+mn-ea"/>
              <a:sym typeface="+mn-lt"/>
            </a:endParaRPr>
          </a:p>
        </p:txBody>
      </p:sp>
      <p:sp>
        <p:nvSpPr>
          <p:cNvPr id="64" name="矩形 63"/>
          <p:cNvSpPr/>
          <p:nvPr/>
        </p:nvSpPr>
        <p:spPr>
          <a:xfrm>
            <a:off x="392702" y="4708044"/>
            <a:ext cx="2082407" cy="212138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cs typeface="+mn-ea"/>
              <a:sym typeface="+mn-lt"/>
            </a:endParaRPr>
          </a:p>
        </p:txBody>
      </p:sp>
      <p:sp>
        <p:nvSpPr>
          <p:cNvPr id="65" name="文本框 64"/>
          <p:cNvSpPr txBox="1"/>
          <p:nvPr/>
        </p:nvSpPr>
        <p:spPr>
          <a:xfrm>
            <a:off x="726019" y="4723682"/>
            <a:ext cx="1415772" cy="461665"/>
          </a:xfrm>
          <a:prstGeom prst="rect">
            <a:avLst/>
          </a:prstGeom>
          <a:noFill/>
        </p:spPr>
        <p:txBody>
          <a:bodyPr wrap="none" rtlCol="0">
            <a:spAutoFit/>
          </a:bodyPr>
          <a:lstStyle/>
          <a:p>
            <a:r>
              <a:rPr lang="zh-CN" altLang="en-US" sz="2400" dirty="0" smtClean="0">
                <a:solidFill>
                  <a:srgbClr val="7030A0"/>
                </a:solidFill>
                <a:cs typeface="+mn-ea"/>
                <a:sym typeface="+mn-lt"/>
              </a:rPr>
              <a:t>理论验证</a:t>
            </a:r>
            <a:endParaRPr lang="zh-CN" altLang="en-US" sz="2400" dirty="0">
              <a:solidFill>
                <a:srgbClr val="7030A0"/>
              </a:solidFill>
              <a:cs typeface="+mn-ea"/>
              <a:sym typeface="+mn-lt"/>
            </a:endParaRPr>
          </a:p>
        </p:txBody>
      </p:sp>
      <p:sp>
        <p:nvSpPr>
          <p:cNvPr id="66" name="文本框 65"/>
          <p:cNvSpPr txBox="1"/>
          <p:nvPr/>
        </p:nvSpPr>
        <p:spPr>
          <a:xfrm>
            <a:off x="565368" y="5221377"/>
            <a:ext cx="1761077" cy="400110"/>
          </a:xfrm>
          <a:prstGeom prst="rect">
            <a:avLst/>
          </a:prstGeom>
          <a:noFill/>
          <a:ln>
            <a:solidFill>
              <a:srgbClr val="7030A0"/>
            </a:solidFill>
            <a:prstDash val="dash"/>
          </a:ln>
        </p:spPr>
        <p:txBody>
          <a:bodyPr wrap="square" rtlCol="0">
            <a:spAutoFit/>
          </a:bodyPr>
          <a:lstStyle/>
          <a:p>
            <a:pPr algn="ctr"/>
            <a:r>
              <a:rPr lang="zh-CN" altLang="en-US" sz="2000" dirty="0" smtClean="0">
                <a:cs typeface="+mn-ea"/>
                <a:sym typeface="+mn-lt"/>
              </a:rPr>
              <a:t>图谱转换工具</a:t>
            </a:r>
            <a:endParaRPr lang="zh-CN" altLang="en-US" sz="2000" dirty="0">
              <a:cs typeface="+mn-ea"/>
              <a:sym typeface="+mn-lt"/>
            </a:endParaRPr>
          </a:p>
        </p:txBody>
      </p:sp>
      <p:sp>
        <p:nvSpPr>
          <p:cNvPr id="67" name="文本框 66"/>
          <p:cNvSpPr txBox="1"/>
          <p:nvPr/>
        </p:nvSpPr>
        <p:spPr>
          <a:xfrm>
            <a:off x="3601758" y="5657016"/>
            <a:ext cx="1528678" cy="1015663"/>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基于图谱理论的光网络特征提取</a:t>
            </a:r>
            <a:endParaRPr lang="zh-CN" altLang="en-US" sz="2000" dirty="0">
              <a:solidFill>
                <a:sysClr val="windowText" lastClr="000000"/>
              </a:solidFill>
              <a:cs typeface="+mn-ea"/>
              <a:sym typeface="+mn-lt"/>
            </a:endParaRPr>
          </a:p>
        </p:txBody>
      </p:sp>
      <p:sp>
        <p:nvSpPr>
          <p:cNvPr id="68" name="矩形 67"/>
          <p:cNvSpPr/>
          <p:nvPr/>
        </p:nvSpPr>
        <p:spPr>
          <a:xfrm>
            <a:off x="5271387" y="5195262"/>
            <a:ext cx="1528678" cy="1477417"/>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文本框 68"/>
          <p:cNvSpPr txBox="1"/>
          <p:nvPr/>
        </p:nvSpPr>
        <p:spPr>
          <a:xfrm>
            <a:off x="5271387" y="5214272"/>
            <a:ext cx="1528678" cy="400110"/>
          </a:xfrm>
          <a:prstGeom prst="rect">
            <a:avLst/>
          </a:prstGeom>
          <a:noFill/>
        </p:spPr>
        <p:txBody>
          <a:bodyPr wrap="square" rtlCol="0">
            <a:spAutoFit/>
          </a:bodyPr>
          <a:lstStyle/>
          <a:p>
            <a:pPr algn="ctr"/>
            <a:r>
              <a:rPr lang="zh-CN" altLang="en-US" sz="2000" b="1" dirty="0" smtClean="0">
                <a:solidFill>
                  <a:sysClr val="windowText" lastClr="000000"/>
                </a:solidFill>
                <a:cs typeface="+mn-ea"/>
                <a:sym typeface="+mn-lt"/>
              </a:rPr>
              <a:t>创新点二</a:t>
            </a:r>
            <a:endParaRPr lang="zh-CN" altLang="en-US" sz="2000" b="1" dirty="0">
              <a:solidFill>
                <a:sysClr val="windowText" lastClr="000000"/>
              </a:solidFill>
              <a:cs typeface="+mn-ea"/>
              <a:sym typeface="+mn-lt"/>
            </a:endParaRPr>
          </a:p>
        </p:txBody>
      </p:sp>
      <p:sp>
        <p:nvSpPr>
          <p:cNvPr id="70" name="矩形 69"/>
          <p:cNvSpPr/>
          <p:nvPr/>
        </p:nvSpPr>
        <p:spPr>
          <a:xfrm>
            <a:off x="6941016" y="5195262"/>
            <a:ext cx="1528678" cy="1477417"/>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文本框 70"/>
          <p:cNvSpPr txBox="1"/>
          <p:nvPr/>
        </p:nvSpPr>
        <p:spPr>
          <a:xfrm>
            <a:off x="6941016" y="5214272"/>
            <a:ext cx="1528678" cy="400110"/>
          </a:xfrm>
          <a:prstGeom prst="rect">
            <a:avLst/>
          </a:prstGeom>
          <a:noFill/>
        </p:spPr>
        <p:txBody>
          <a:bodyPr wrap="square" rtlCol="0">
            <a:spAutoFit/>
          </a:bodyPr>
          <a:lstStyle/>
          <a:p>
            <a:pPr algn="ctr"/>
            <a:r>
              <a:rPr lang="zh-CN" altLang="en-US" sz="2000" b="1" dirty="0" smtClean="0">
                <a:solidFill>
                  <a:sysClr val="windowText" lastClr="000000"/>
                </a:solidFill>
                <a:cs typeface="+mn-ea"/>
                <a:sym typeface="+mn-lt"/>
              </a:rPr>
              <a:t>创新点三</a:t>
            </a:r>
            <a:endParaRPr lang="zh-CN" altLang="en-US" sz="2000" b="1" dirty="0">
              <a:solidFill>
                <a:sysClr val="windowText" lastClr="000000"/>
              </a:solidFill>
              <a:cs typeface="+mn-ea"/>
              <a:sym typeface="+mn-lt"/>
            </a:endParaRPr>
          </a:p>
        </p:txBody>
      </p:sp>
      <p:sp>
        <p:nvSpPr>
          <p:cNvPr id="72" name="文本框 71"/>
          <p:cNvSpPr txBox="1"/>
          <p:nvPr/>
        </p:nvSpPr>
        <p:spPr>
          <a:xfrm>
            <a:off x="565368" y="6272569"/>
            <a:ext cx="1761077" cy="400110"/>
          </a:xfrm>
          <a:prstGeom prst="rect">
            <a:avLst/>
          </a:prstGeom>
          <a:noFill/>
          <a:ln>
            <a:solidFill>
              <a:srgbClr val="7030A0"/>
            </a:solidFill>
            <a:prstDash val="dash"/>
          </a:ln>
        </p:spPr>
        <p:txBody>
          <a:bodyPr wrap="square" rtlCol="0">
            <a:spAutoFit/>
          </a:bodyPr>
          <a:lstStyle/>
          <a:p>
            <a:pPr algn="ctr"/>
            <a:r>
              <a:rPr lang="zh-CN" altLang="en-US" sz="2000" dirty="0" smtClean="0">
                <a:cs typeface="+mn-ea"/>
                <a:sym typeface="+mn-lt"/>
              </a:rPr>
              <a:t>网络仿真平台</a:t>
            </a:r>
            <a:endParaRPr lang="zh-CN" altLang="en-US" sz="2000" dirty="0">
              <a:cs typeface="+mn-ea"/>
              <a:sym typeface="+mn-lt"/>
            </a:endParaRPr>
          </a:p>
        </p:txBody>
      </p:sp>
      <p:sp>
        <p:nvSpPr>
          <p:cNvPr id="73" name="文本框 72"/>
          <p:cNvSpPr txBox="1"/>
          <p:nvPr/>
        </p:nvSpPr>
        <p:spPr>
          <a:xfrm>
            <a:off x="5267009" y="5673704"/>
            <a:ext cx="1528678" cy="1015663"/>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基于深度学习的智能频谱碎片评估</a:t>
            </a:r>
            <a:endParaRPr lang="zh-CN" altLang="en-US" sz="2000" dirty="0">
              <a:solidFill>
                <a:sysClr val="windowText" lastClr="000000"/>
              </a:solidFill>
              <a:cs typeface="+mn-ea"/>
              <a:sym typeface="+mn-lt"/>
            </a:endParaRPr>
          </a:p>
        </p:txBody>
      </p:sp>
      <p:sp>
        <p:nvSpPr>
          <p:cNvPr id="74" name="文本框 73"/>
          <p:cNvSpPr txBox="1"/>
          <p:nvPr/>
        </p:nvSpPr>
        <p:spPr>
          <a:xfrm>
            <a:off x="6932260" y="5685131"/>
            <a:ext cx="1528678" cy="1015663"/>
          </a:xfrm>
          <a:prstGeom prst="rect">
            <a:avLst/>
          </a:prstGeom>
          <a:noFill/>
        </p:spPr>
        <p:txBody>
          <a:bodyPr wrap="square" rtlCol="0">
            <a:spAutoFit/>
          </a:bodyPr>
          <a:lstStyle/>
          <a:p>
            <a:pPr algn="ctr"/>
            <a:r>
              <a:rPr lang="zh-CN" altLang="en-US" sz="2000" dirty="0" smtClean="0">
                <a:solidFill>
                  <a:sysClr val="windowText" lastClr="000000"/>
                </a:solidFill>
                <a:cs typeface="+mn-ea"/>
                <a:sym typeface="+mn-lt"/>
              </a:rPr>
              <a:t>基于图卷积神经网络的故障定位</a:t>
            </a:r>
            <a:endParaRPr lang="zh-CN" altLang="en-US" sz="2000" dirty="0">
              <a:solidFill>
                <a:sysClr val="windowText" lastClr="000000"/>
              </a:solidFill>
              <a:cs typeface="+mn-ea"/>
              <a:sym typeface="+mn-lt"/>
            </a:endParaRPr>
          </a:p>
        </p:txBody>
      </p:sp>
      <p:sp>
        <p:nvSpPr>
          <p:cNvPr id="75" name="文本框 74"/>
          <p:cNvSpPr txBox="1"/>
          <p:nvPr/>
        </p:nvSpPr>
        <p:spPr>
          <a:xfrm>
            <a:off x="565368" y="5772033"/>
            <a:ext cx="1761077" cy="400110"/>
          </a:xfrm>
          <a:prstGeom prst="rect">
            <a:avLst/>
          </a:prstGeom>
          <a:noFill/>
          <a:ln>
            <a:solidFill>
              <a:srgbClr val="7030A0"/>
            </a:solidFill>
            <a:prstDash val="dash"/>
          </a:ln>
        </p:spPr>
        <p:txBody>
          <a:bodyPr wrap="square" rtlCol="0">
            <a:spAutoFit/>
          </a:bodyPr>
          <a:lstStyle/>
          <a:p>
            <a:pPr algn="ctr"/>
            <a:r>
              <a:rPr lang="zh-CN" altLang="en-US" sz="2000" dirty="0" smtClean="0">
                <a:cs typeface="+mn-ea"/>
                <a:sym typeface="+mn-lt"/>
              </a:rPr>
              <a:t>数据处理工具</a:t>
            </a:r>
            <a:endParaRPr lang="zh-CN" altLang="en-US" sz="2000" dirty="0">
              <a:cs typeface="+mn-ea"/>
              <a:sym typeface="+mn-lt"/>
            </a:endParaRPr>
          </a:p>
        </p:txBody>
      </p:sp>
      <p:sp>
        <p:nvSpPr>
          <p:cNvPr id="76" name="燕尾形 75"/>
          <p:cNvSpPr/>
          <p:nvPr/>
        </p:nvSpPr>
        <p:spPr>
          <a:xfrm rot="5245016">
            <a:off x="7877504" y="4177792"/>
            <a:ext cx="401283" cy="401283"/>
          </a:xfrm>
          <a:prstGeom prst="chevron">
            <a:avLst/>
          </a:prstGeom>
          <a:gradFill flip="none" rotWithShape="1">
            <a:gsLst>
              <a:gs pos="0">
                <a:srgbClr val="FF0000"/>
              </a:gs>
              <a:gs pos="100000">
                <a:srgbClr val="BF9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7" name="文本框 76"/>
          <p:cNvSpPr txBox="1"/>
          <p:nvPr/>
        </p:nvSpPr>
        <p:spPr>
          <a:xfrm>
            <a:off x="1523158" y="4159868"/>
            <a:ext cx="5967210" cy="369332"/>
          </a:xfrm>
          <a:prstGeom prst="rect">
            <a:avLst/>
          </a:prstGeom>
          <a:solidFill>
            <a:schemeClr val="accent2">
              <a:lumMod val="40000"/>
              <a:lumOff val="60000"/>
            </a:schemeClr>
          </a:solidFill>
        </p:spPr>
        <p:txBody>
          <a:bodyPr wrap="square" rtlCol="0">
            <a:spAutoFit/>
          </a:bodyPr>
          <a:lstStyle/>
          <a:p>
            <a:r>
              <a:rPr lang="zh-CN" altLang="en-US" dirty="0" smtClean="0">
                <a:cs typeface="+mn-ea"/>
                <a:sym typeface="+mn-lt"/>
              </a:rPr>
              <a:t>围绕</a:t>
            </a:r>
            <a:r>
              <a:rPr lang="en-US" altLang="zh-CN" dirty="0" smtClean="0">
                <a:cs typeface="+mn-ea"/>
                <a:sym typeface="+mn-lt"/>
              </a:rPr>
              <a:t>3</a:t>
            </a:r>
            <a:r>
              <a:rPr lang="zh-CN" altLang="en-US" dirty="0" smtClean="0">
                <a:cs typeface="+mn-ea"/>
                <a:sym typeface="+mn-lt"/>
              </a:rPr>
              <a:t>个挑战，建立</a:t>
            </a:r>
            <a:r>
              <a:rPr lang="en-US" altLang="zh-CN" dirty="0" smtClean="0">
                <a:cs typeface="+mn-ea"/>
                <a:sym typeface="+mn-lt"/>
              </a:rPr>
              <a:t>1</a:t>
            </a:r>
            <a:r>
              <a:rPr lang="zh-CN" altLang="en-US" dirty="0" smtClean="0">
                <a:cs typeface="+mn-ea"/>
                <a:sym typeface="+mn-lt"/>
              </a:rPr>
              <a:t>个基础，提出</a:t>
            </a:r>
            <a:r>
              <a:rPr lang="en-US" altLang="zh-CN" dirty="0" smtClean="0">
                <a:cs typeface="+mn-ea"/>
                <a:sym typeface="+mn-lt"/>
              </a:rPr>
              <a:t>2</a:t>
            </a:r>
            <a:r>
              <a:rPr lang="zh-CN" altLang="en-US" dirty="0" smtClean="0">
                <a:cs typeface="+mn-ea"/>
                <a:sym typeface="+mn-lt"/>
              </a:rPr>
              <a:t>种方法，开发</a:t>
            </a:r>
            <a:r>
              <a:rPr lang="en-US" altLang="zh-CN" dirty="0" smtClean="0">
                <a:cs typeface="+mn-ea"/>
                <a:sym typeface="+mn-lt"/>
              </a:rPr>
              <a:t>3</a:t>
            </a:r>
            <a:r>
              <a:rPr lang="zh-CN" altLang="en-US" dirty="0" smtClean="0">
                <a:cs typeface="+mn-ea"/>
                <a:sym typeface="+mn-lt"/>
              </a:rPr>
              <a:t>个工具</a:t>
            </a:r>
            <a:endParaRPr lang="zh-CN" altLang="en-US" dirty="0">
              <a:cs typeface="+mn-ea"/>
              <a:sym typeface="+mn-lt"/>
            </a:endParaRPr>
          </a:p>
        </p:txBody>
      </p:sp>
      <p:sp>
        <p:nvSpPr>
          <p:cNvPr id="78" name="文本框 77"/>
          <p:cNvSpPr txBox="1"/>
          <p:nvPr/>
        </p:nvSpPr>
        <p:spPr>
          <a:xfrm>
            <a:off x="2475109" y="1690169"/>
            <a:ext cx="1007892" cy="338554"/>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评估模型</a:t>
            </a:r>
            <a:endParaRPr lang="zh-CN" altLang="en-US" sz="1600" b="1" dirty="0">
              <a:solidFill>
                <a:sysClr val="windowText" lastClr="000000"/>
              </a:solidFill>
              <a:cs typeface="+mn-ea"/>
              <a:sym typeface="+mn-lt"/>
            </a:endParaRPr>
          </a:p>
        </p:txBody>
      </p:sp>
      <p:sp>
        <p:nvSpPr>
          <p:cNvPr id="79" name="燕尾形 78"/>
          <p:cNvSpPr/>
          <p:nvPr/>
        </p:nvSpPr>
        <p:spPr>
          <a:xfrm>
            <a:off x="2801632" y="3117710"/>
            <a:ext cx="335514" cy="335514"/>
          </a:xfrm>
          <a:prstGeom prst="chevron">
            <a:avLst/>
          </a:prstGeom>
          <a:gradFill flip="none" rotWithShape="1">
            <a:gsLst>
              <a:gs pos="0">
                <a:srgbClr val="00B0F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0" name="文本框 79"/>
          <p:cNvSpPr txBox="1"/>
          <p:nvPr/>
        </p:nvSpPr>
        <p:spPr>
          <a:xfrm>
            <a:off x="2468145" y="2824069"/>
            <a:ext cx="1007892" cy="338554"/>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验证方法</a:t>
            </a:r>
            <a:endParaRPr lang="zh-CN" altLang="en-US" sz="1600" b="1" dirty="0">
              <a:solidFill>
                <a:sysClr val="windowText" lastClr="000000"/>
              </a:solidFill>
              <a:cs typeface="+mn-ea"/>
              <a:sym typeface="+mn-lt"/>
            </a:endParaRPr>
          </a:p>
        </p:txBody>
      </p:sp>
      <p:sp>
        <p:nvSpPr>
          <p:cNvPr id="81" name="燕尾形 80"/>
          <p:cNvSpPr/>
          <p:nvPr/>
        </p:nvSpPr>
        <p:spPr>
          <a:xfrm rot="16200000">
            <a:off x="726019" y="4150015"/>
            <a:ext cx="401283" cy="401283"/>
          </a:xfrm>
          <a:prstGeom prst="chevron">
            <a:avLst/>
          </a:prstGeom>
          <a:gradFill>
            <a:gsLst>
              <a:gs pos="0">
                <a:srgbClr val="7030A0"/>
              </a:gs>
              <a:gs pos="100000">
                <a:srgbClr val="00B0F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2" name="文本框 81"/>
          <p:cNvSpPr txBox="1"/>
          <p:nvPr/>
        </p:nvSpPr>
        <p:spPr>
          <a:xfrm>
            <a:off x="381000" y="4073079"/>
            <a:ext cx="345019" cy="584775"/>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满足</a:t>
            </a:r>
            <a:endParaRPr lang="zh-CN" altLang="en-US" sz="1600" b="1" dirty="0">
              <a:solidFill>
                <a:sysClr val="windowText" lastClr="000000"/>
              </a:solidFill>
              <a:cs typeface="+mn-ea"/>
              <a:sym typeface="+mn-lt"/>
            </a:endParaRPr>
          </a:p>
        </p:txBody>
      </p:sp>
      <p:sp>
        <p:nvSpPr>
          <p:cNvPr id="83" name="文本框 82"/>
          <p:cNvSpPr txBox="1"/>
          <p:nvPr/>
        </p:nvSpPr>
        <p:spPr>
          <a:xfrm>
            <a:off x="1113328" y="4073079"/>
            <a:ext cx="345019" cy="584775"/>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需求</a:t>
            </a:r>
            <a:endParaRPr lang="zh-CN" altLang="en-US" sz="1600" b="1" dirty="0">
              <a:solidFill>
                <a:sysClr val="windowText" lastClr="000000"/>
              </a:solidFill>
              <a:cs typeface="+mn-ea"/>
              <a:sym typeface="+mn-lt"/>
            </a:endParaRPr>
          </a:p>
        </p:txBody>
      </p:sp>
      <p:sp>
        <p:nvSpPr>
          <p:cNvPr id="84" name="文本框 83"/>
          <p:cNvSpPr txBox="1"/>
          <p:nvPr/>
        </p:nvSpPr>
        <p:spPr>
          <a:xfrm>
            <a:off x="7513269" y="4048824"/>
            <a:ext cx="345019" cy="584775"/>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主要</a:t>
            </a:r>
            <a:endParaRPr lang="zh-CN" altLang="en-US" sz="1600" b="1" dirty="0">
              <a:solidFill>
                <a:sysClr val="windowText" lastClr="000000"/>
              </a:solidFill>
              <a:cs typeface="+mn-ea"/>
              <a:sym typeface="+mn-lt"/>
            </a:endParaRPr>
          </a:p>
        </p:txBody>
      </p:sp>
      <p:sp>
        <p:nvSpPr>
          <p:cNvPr id="85" name="文本框 84"/>
          <p:cNvSpPr txBox="1"/>
          <p:nvPr/>
        </p:nvSpPr>
        <p:spPr>
          <a:xfrm>
            <a:off x="8254174" y="4048824"/>
            <a:ext cx="345019" cy="584775"/>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创新</a:t>
            </a:r>
            <a:endParaRPr lang="zh-CN" altLang="en-US" sz="1600" b="1" dirty="0">
              <a:solidFill>
                <a:sysClr val="windowText" lastClr="000000"/>
              </a:solidFill>
              <a:cs typeface="+mn-ea"/>
              <a:sym typeface="+mn-lt"/>
            </a:endParaRPr>
          </a:p>
        </p:txBody>
      </p:sp>
      <p:sp>
        <p:nvSpPr>
          <p:cNvPr id="86" name="燕尾形 85"/>
          <p:cNvSpPr/>
          <p:nvPr/>
        </p:nvSpPr>
        <p:spPr>
          <a:xfrm rot="10800000">
            <a:off x="2808596" y="5553930"/>
            <a:ext cx="335514" cy="335514"/>
          </a:xfrm>
          <a:prstGeom prst="chevron">
            <a:avLst/>
          </a:prstGeom>
          <a:gradFill>
            <a:gsLst>
              <a:gs pos="0">
                <a:srgbClr val="BF9000"/>
              </a:gs>
              <a:gs pos="100000">
                <a:srgbClr val="7030A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7" name="文本框 86"/>
          <p:cNvSpPr txBox="1"/>
          <p:nvPr/>
        </p:nvSpPr>
        <p:spPr>
          <a:xfrm>
            <a:off x="2476465" y="5215376"/>
            <a:ext cx="1007892" cy="338554"/>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仿真验证</a:t>
            </a:r>
            <a:endParaRPr lang="zh-CN" altLang="en-US" sz="1600" b="1" dirty="0">
              <a:solidFill>
                <a:sysClr val="windowText" lastClr="000000"/>
              </a:solidFill>
              <a:cs typeface="+mn-ea"/>
              <a:sym typeface="+mn-lt"/>
            </a:endParaRPr>
          </a:p>
        </p:txBody>
      </p:sp>
      <p:sp>
        <p:nvSpPr>
          <p:cNvPr id="88" name="燕尾形 87"/>
          <p:cNvSpPr/>
          <p:nvPr/>
        </p:nvSpPr>
        <p:spPr>
          <a:xfrm rot="10800000">
            <a:off x="2808596" y="6337165"/>
            <a:ext cx="335514" cy="335514"/>
          </a:xfrm>
          <a:prstGeom prst="chevron">
            <a:avLst/>
          </a:prstGeom>
          <a:gradFill>
            <a:gsLst>
              <a:gs pos="0">
                <a:srgbClr val="BF9000"/>
              </a:gs>
              <a:gs pos="100000">
                <a:srgbClr val="7030A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9" name="文本框 88"/>
          <p:cNvSpPr txBox="1"/>
          <p:nvPr/>
        </p:nvSpPr>
        <p:spPr>
          <a:xfrm>
            <a:off x="2476465" y="5998611"/>
            <a:ext cx="1007892" cy="338554"/>
          </a:xfrm>
          <a:prstGeom prst="rect">
            <a:avLst/>
          </a:prstGeom>
          <a:noFill/>
        </p:spPr>
        <p:txBody>
          <a:bodyPr wrap="square" rtlCol="0">
            <a:spAutoFit/>
          </a:bodyPr>
          <a:lstStyle/>
          <a:p>
            <a:pPr algn="ctr"/>
            <a:r>
              <a:rPr lang="zh-CN" altLang="en-US" sz="1600" b="1" dirty="0" smtClean="0">
                <a:solidFill>
                  <a:sysClr val="windowText" lastClr="000000"/>
                </a:solidFill>
                <a:cs typeface="+mn-ea"/>
                <a:sym typeface="+mn-lt"/>
              </a:rPr>
              <a:t>现网验证</a:t>
            </a:r>
            <a:endParaRPr lang="zh-CN" altLang="en-US" sz="1600" b="1" dirty="0">
              <a:solidFill>
                <a:sysClr val="windowText" lastClr="000000"/>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33471"/>
    </mc:Choice>
    <mc:Fallback xmlns="">
      <p:transition advTm="3347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a:defRPr/>
            </a:pPr>
            <a:r>
              <a:rPr lang="zh-CN" altLang="en-US" sz="3200" kern="1200" dirty="0" smtClean="0">
                <a:solidFill>
                  <a:srgbClr val="0000B0"/>
                </a:solidFill>
                <a:latin typeface="Trebuchet MS" pitchFamily="34" charset="0"/>
              </a:rPr>
              <a:t>汇报摘要</a:t>
            </a:r>
          </a:p>
        </p:txBody>
      </p:sp>
      <p:sp>
        <p:nvSpPr>
          <p:cNvPr id="930819" name="Rectangle 3"/>
          <p:cNvSpPr>
            <a:spLocks noGrp="1" noChangeArrowheads="1"/>
          </p:cNvSpPr>
          <p:nvPr>
            <p:ph type="body" idx="1"/>
          </p:nvPr>
        </p:nvSpPr>
        <p:spPr>
          <a:xfrm>
            <a:off x="573206" y="1119116"/>
            <a:ext cx="8120418" cy="5145206"/>
          </a:xfrm>
          <a:ln w="38100">
            <a:solidFill>
              <a:srgbClr val="0066FF"/>
            </a:solidFill>
          </a:ln>
        </p:spPr>
        <p:txBody>
          <a:bodyPr/>
          <a:lstStyle/>
          <a:p>
            <a:pPr marL="536575" indent="-536575" eaLnBrk="1" hangingPunct="1">
              <a:lnSpc>
                <a:spcPct val="130000"/>
              </a:lnSpc>
              <a:defRPr/>
            </a:pPr>
            <a:endParaRPr lang="en-US" altLang="zh-CN" sz="2400" dirty="0" smtClean="0">
              <a:solidFill>
                <a:srgbClr val="FF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a:effectLst/>
                <a:latin typeface="微软雅黑" panose="020B0503020204020204" pitchFamily="34" charset="-122"/>
                <a:ea typeface="微软雅黑" panose="020B0503020204020204" pitchFamily="34" charset="-122"/>
              </a:rPr>
              <a:t>个人情况与研究经历</a:t>
            </a:r>
            <a:endParaRPr lang="en-US" altLang="zh-CN" sz="2400" dirty="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选题意义</a:t>
            </a:r>
            <a:r>
              <a:rPr lang="zh-CN" altLang="en-US" sz="2400" dirty="0">
                <a:effectLst/>
                <a:latin typeface="微软雅黑" panose="020B0503020204020204" pitchFamily="34" charset="-122"/>
                <a:ea typeface="微软雅黑" panose="020B0503020204020204" pitchFamily="34" charset="-122"/>
              </a:rPr>
              <a:t>与</a:t>
            </a:r>
            <a:r>
              <a:rPr lang="zh-CN" altLang="en-US" sz="2400" dirty="0" smtClean="0">
                <a:effectLst/>
                <a:latin typeface="微软雅黑" panose="020B0503020204020204" pitchFamily="34" charset="-122"/>
                <a:ea typeface="微软雅黑" panose="020B0503020204020204" pitchFamily="34" charset="-122"/>
              </a:rPr>
              <a:t>课题内容</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b="1" dirty="0">
                <a:solidFill>
                  <a:srgbClr val="C00000"/>
                </a:solidFill>
                <a:effectLst/>
                <a:latin typeface="微软雅黑" panose="020B0503020204020204" pitchFamily="34" charset="-122"/>
                <a:ea typeface="微软雅黑" panose="020B0503020204020204" pitchFamily="34" charset="-122"/>
              </a:rPr>
              <a:t>研究方法与理论创新</a:t>
            </a:r>
            <a:endParaRPr lang="en-US" altLang="zh-CN" sz="2400" b="1" dirty="0">
              <a:solidFill>
                <a:srgbClr val="C0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项目计划与预期成果</a:t>
            </a:r>
          </a:p>
        </p:txBody>
      </p:sp>
    </p:spTree>
    <p:extLst>
      <p:ext uri="{BB962C8B-B14F-4D97-AF65-F5344CB8AC3E}">
        <p14:creationId xmlns:p14="http://schemas.microsoft.com/office/powerpoint/2010/main" val="2697437880"/>
      </p:ext>
    </p:extLst>
  </p:cSld>
  <p:clrMapOvr>
    <a:masterClrMapping/>
  </p:clrMapOvr>
  <mc:AlternateContent xmlns:mc="http://schemas.openxmlformats.org/markup-compatibility/2006" xmlns:p14="http://schemas.microsoft.com/office/powerpoint/2010/main">
    <mc:Choice Requires="p14">
      <p:transition p14:dur="0" advTm="4413"/>
    </mc:Choice>
    <mc:Fallback xmlns="">
      <p:transition advTm="441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latin typeface="微软雅黑" panose="020B0503020204020204" pitchFamily="34" charset="-122"/>
                <a:ea typeface="微软雅黑" panose="020B0503020204020204" pitchFamily="34" charset="-122"/>
              </a:rPr>
              <a:t>1 </a:t>
            </a:r>
            <a:r>
              <a:rPr lang="zh-CN" altLang="en-US" sz="2800" dirty="0" smtClean="0">
                <a:latin typeface="微软雅黑" panose="020B0503020204020204" pitchFamily="34" charset="-122"/>
                <a:ea typeface="微软雅黑" panose="020B0503020204020204" pitchFamily="34" charset="-122"/>
              </a:rPr>
              <a:t>研究方法</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850" y="981075"/>
            <a:ext cx="8569325" cy="1750466"/>
          </a:xfrm>
        </p:spPr>
        <p:txBody>
          <a:bodyPr/>
          <a:lstStyle/>
          <a:p>
            <a:pPr marL="0" indent="0" algn="just">
              <a:lnSpc>
                <a:spcPct val="150000"/>
              </a:lnSpc>
              <a:buNone/>
              <a:defRPr/>
            </a:pPr>
            <a:r>
              <a:rPr lang="zh-CN" altLang="en-US" dirty="0">
                <a:effectLst/>
                <a:latin typeface="微软雅黑" panose="020B0503020204020204" pitchFamily="34" charset="-122"/>
                <a:ea typeface="微软雅黑" panose="020B0503020204020204" pitchFamily="34" charset="-122"/>
              </a:rPr>
              <a:t>内容</a:t>
            </a:r>
            <a:r>
              <a:rPr lang="en-US" altLang="zh-CN" dirty="0">
                <a:effectLst/>
                <a:latin typeface="微软雅黑" panose="020B0503020204020204" pitchFamily="34" charset="-122"/>
                <a:ea typeface="微软雅黑" panose="020B0503020204020204" pitchFamily="34" charset="-122"/>
              </a:rPr>
              <a:t>1</a:t>
            </a:r>
            <a:r>
              <a:rPr lang="zh-CN" altLang="en-US" dirty="0" smtClean="0">
                <a:effectLst/>
                <a:latin typeface="微软雅黑" panose="020B0503020204020204" pitchFamily="34" charset="-122"/>
                <a:ea typeface="微软雅黑" panose="020B0503020204020204" pitchFamily="34" charset="-122"/>
              </a:rPr>
              <a:t>：光网络图谱表示方法模型</a:t>
            </a:r>
            <a:endParaRPr lang="en-US" altLang="zh-CN" dirty="0">
              <a:effectLst/>
              <a:latin typeface="微软雅黑" panose="020B0503020204020204" pitchFamily="34" charset="-122"/>
              <a:ea typeface="微软雅黑" panose="020B0503020204020204" pitchFamily="34" charset="-122"/>
            </a:endParaRPr>
          </a:p>
          <a:p>
            <a:pPr marL="0" indent="0" algn="just">
              <a:buNone/>
            </a:pPr>
            <a:r>
              <a:rPr lang="en-US" altLang="zh-CN" sz="1800" dirty="0">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）光网络海量</a:t>
            </a:r>
            <a:r>
              <a:rPr lang="zh-CN" altLang="en-US" sz="1800" dirty="0" smtClean="0">
                <a:solidFill>
                  <a:srgbClr val="FF0000"/>
                </a:solidFill>
                <a:effectLst/>
                <a:latin typeface="微软雅黑" panose="020B0503020204020204" pitchFamily="34" charset="-122"/>
                <a:ea typeface="微软雅黑" panose="020B0503020204020204" pitchFamily="34" charset="-122"/>
              </a:rPr>
              <a:t>数据预处理</a:t>
            </a:r>
            <a:r>
              <a:rPr lang="zh-CN" altLang="en-US" sz="1800" dirty="0" smtClean="0">
                <a:effectLst/>
                <a:latin typeface="微软雅黑" panose="020B0503020204020204" pitchFamily="34" charset="-122"/>
                <a:ea typeface="微软雅黑" panose="020B0503020204020204" pitchFamily="34" charset="-122"/>
              </a:rPr>
              <a:t>（数据合并、数据清洗、数据集成等）；</a:t>
            </a:r>
            <a:endParaRPr lang="zh-CN" altLang="en-US" sz="1800" dirty="0">
              <a:effectLst/>
              <a:latin typeface="微软雅黑" panose="020B0503020204020204" pitchFamily="34" charset="-122"/>
              <a:ea typeface="微软雅黑" panose="020B0503020204020204" pitchFamily="34" charset="-122"/>
            </a:endParaRPr>
          </a:p>
          <a:p>
            <a:pPr marL="0" indent="0" algn="just">
              <a:buNone/>
            </a:pPr>
            <a:r>
              <a:rPr lang="en-US" altLang="zh-CN" sz="1800" dirty="0">
                <a:effectLst/>
                <a:latin typeface="微软雅黑" panose="020B0503020204020204" pitchFamily="34" charset="-122"/>
                <a:ea typeface="微软雅黑" panose="020B0503020204020204" pitchFamily="34" charset="-122"/>
              </a:rPr>
              <a:t>2</a:t>
            </a:r>
            <a:r>
              <a:rPr lang="zh-CN" altLang="en-US" sz="1800" dirty="0" smtClean="0">
                <a:effectLst/>
                <a:latin typeface="微软雅黑" panose="020B0503020204020204" pitchFamily="34" charset="-122"/>
                <a:ea typeface="微软雅黑" panose="020B0503020204020204" pitchFamily="34" charset="-122"/>
              </a:rPr>
              <a:t>）利用</a:t>
            </a:r>
            <a:r>
              <a:rPr lang="zh-CN" altLang="en-US" sz="1800" dirty="0" smtClean="0">
                <a:solidFill>
                  <a:srgbClr val="FF0000"/>
                </a:solidFill>
                <a:effectLst/>
                <a:latin typeface="微软雅黑" panose="020B0503020204020204" pitchFamily="34" charset="-122"/>
                <a:ea typeface="微软雅黑" panose="020B0503020204020204" pitchFamily="34" charset="-122"/>
              </a:rPr>
              <a:t>图谱理论</a:t>
            </a:r>
            <a:r>
              <a:rPr lang="zh-CN" altLang="en-US" sz="1800" dirty="0" smtClean="0">
                <a:effectLst/>
                <a:latin typeface="微软雅黑" panose="020B0503020204020204" pitchFamily="34" charset="-122"/>
                <a:ea typeface="微软雅黑" panose="020B0503020204020204" pitchFamily="34" charset="-122"/>
              </a:rPr>
              <a:t>进行光网络数据的</a:t>
            </a:r>
            <a:r>
              <a:rPr lang="zh-CN" altLang="en-US" sz="1800" dirty="0" smtClean="0">
                <a:solidFill>
                  <a:srgbClr val="FF0000"/>
                </a:solidFill>
                <a:effectLst/>
                <a:latin typeface="微软雅黑" panose="020B0503020204020204" pitchFamily="34" charset="-122"/>
                <a:ea typeface="微软雅黑" panose="020B0503020204020204" pitchFamily="34" charset="-122"/>
              </a:rPr>
              <a:t>谱分析</a:t>
            </a:r>
            <a:r>
              <a:rPr lang="zh-CN" altLang="en-US" sz="1800" dirty="0" smtClean="0">
                <a:effectLst/>
                <a:latin typeface="微软雅黑" panose="020B0503020204020204" pitchFamily="34" charset="-122"/>
                <a:ea typeface="微软雅黑" panose="020B0503020204020204" pitchFamily="34" charset="-122"/>
              </a:rPr>
              <a:t>与</a:t>
            </a:r>
            <a:r>
              <a:rPr lang="zh-CN" altLang="en-US" sz="1800" dirty="0" smtClean="0">
                <a:solidFill>
                  <a:srgbClr val="FF0000"/>
                </a:solidFill>
                <a:effectLst/>
                <a:latin typeface="微软雅黑" panose="020B0503020204020204" pitchFamily="34" charset="-122"/>
                <a:ea typeface="微软雅黑" panose="020B0503020204020204" pitchFamily="34" charset="-122"/>
              </a:rPr>
              <a:t>谱展开</a:t>
            </a:r>
            <a:r>
              <a:rPr lang="zh-CN" altLang="en-US" sz="1800" dirty="0" smtClean="0">
                <a:effectLst/>
                <a:latin typeface="微软雅黑" panose="020B0503020204020204" pitchFamily="34" charset="-122"/>
                <a:ea typeface="微软雅黑" panose="020B0503020204020204" pitchFamily="34" charset="-122"/>
              </a:rPr>
              <a:t>；</a:t>
            </a:r>
            <a:endParaRPr lang="en-US" altLang="zh-CN" sz="1800" dirty="0" smtClean="0">
              <a:effectLst/>
              <a:latin typeface="微软雅黑" panose="020B0503020204020204" pitchFamily="34" charset="-122"/>
              <a:ea typeface="微软雅黑" panose="020B0503020204020204" pitchFamily="34" charset="-122"/>
            </a:endParaRPr>
          </a:p>
          <a:p>
            <a:pPr marL="0" indent="0" algn="just">
              <a:buNone/>
            </a:pPr>
            <a:r>
              <a:rPr lang="en-US" altLang="zh-CN" sz="1800" dirty="0" smtClean="0">
                <a:effectLst/>
                <a:latin typeface="微软雅黑" panose="020B0503020204020204" pitchFamily="34" charset="-122"/>
                <a:ea typeface="微软雅黑" panose="020B0503020204020204" pitchFamily="34" charset="-122"/>
              </a:rPr>
              <a:t>3</a:t>
            </a:r>
            <a:r>
              <a:rPr lang="zh-CN" altLang="en-US" sz="1800" dirty="0" smtClean="0">
                <a:effectLst/>
                <a:latin typeface="微软雅黑" panose="020B0503020204020204" pitchFamily="34" charset="-122"/>
                <a:ea typeface="微软雅黑" panose="020B0503020204020204" pitchFamily="34" charset="-122"/>
              </a:rPr>
              <a:t>）根据图谱分析，定义光网络特定的</a:t>
            </a:r>
            <a:r>
              <a:rPr lang="zh-CN" altLang="en-US" sz="1800" dirty="0" smtClean="0">
                <a:solidFill>
                  <a:srgbClr val="FF0000"/>
                </a:solidFill>
                <a:effectLst/>
                <a:latin typeface="微软雅黑" panose="020B0503020204020204" pitchFamily="34" charset="-122"/>
                <a:ea typeface="微软雅黑" panose="020B0503020204020204" pitchFamily="34" charset="-122"/>
              </a:rPr>
              <a:t>卷积</a:t>
            </a:r>
            <a:r>
              <a:rPr lang="zh-CN" altLang="en-US" sz="1800" dirty="0" smtClean="0">
                <a:effectLst/>
                <a:latin typeface="微软雅黑" panose="020B0503020204020204" pitchFamily="34" charset="-122"/>
                <a:ea typeface="微软雅黑" panose="020B0503020204020204" pitchFamily="34" charset="-122"/>
              </a:rPr>
              <a:t>和</a:t>
            </a:r>
            <a:r>
              <a:rPr lang="zh-CN" altLang="en-US" sz="1800" dirty="0" smtClean="0">
                <a:solidFill>
                  <a:srgbClr val="FF0000"/>
                </a:solidFill>
                <a:effectLst/>
                <a:latin typeface="微软雅黑" panose="020B0503020204020204" pitchFamily="34" charset="-122"/>
                <a:ea typeface="微软雅黑" panose="020B0503020204020204" pitchFamily="34" charset="-122"/>
              </a:rPr>
              <a:t>池化</a:t>
            </a:r>
            <a:r>
              <a:rPr lang="zh-CN" altLang="en-US" sz="1800" dirty="0" smtClean="0">
                <a:effectLst/>
                <a:latin typeface="微软雅黑" panose="020B0503020204020204" pitchFamily="34" charset="-122"/>
                <a:ea typeface="微软雅黑" panose="020B0503020204020204" pitchFamily="34" charset="-122"/>
              </a:rPr>
              <a:t>操作，在</a:t>
            </a:r>
            <a:r>
              <a:rPr lang="zh-CN" altLang="en-US" sz="1800" dirty="0" smtClean="0">
                <a:solidFill>
                  <a:srgbClr val="FF0000"/>
                </a:solidFill>
                <a:effectLst/>
                <a:latin typeface="微软雅黑" panose="020B0503020204020204" pitchFamily="34" charset="-122"/>
                <a:ea typeface="微软雅黑" panose="020B0503020204020204" pitchFamily="34" charset="-122"/>
              </a:rPr>
              <a:t>谱域</a:t>
            </a:r>
            <a:r>
              <a:rPr lang="zh-CN" altLang="en-US" sz="1800" dirty="0" smtClean="0">
                <a:effectLst/>
                <a:latin typeface="微软雅黑" panose="020B0503020204020204" pitchFamily="34" charset="-122"/>
                <a:ea typeface="微软雅黑" panose="020B0503020204020204" pitchFamily="34" charset="-122"/>
              </a:rPr>
              <a:t>表示光网络特征。</a:t>
            </a: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19</a:t>
            </a:fld>
            <a:endParaRPr lang="en-US" altLang="zh-CN"/>
          </a:p>
        </p:txBody>
      </p:sp>
      <p:pic>
        <p:nvPicPr>
          <p:cNvPr id="29" name="图片 28"/>
          <p:cNvPicPr>
            <a:picLocks noChangeAspect="1"/>
          </p:cNvPicPr>
          <p:nvPr/>
        </p:nvPicPr>
        <p:blipFill>
          <a:blip r:embed="rId3"/>
          <a:stretch>
            <a:fillRect/>
          </a:stretch>
        </p:blipFill>
        <p:spPr>
          <a:xfrm>
            <a:off x="381000" y="2598191"/>
            <a:ext cx="8191405" cy="3697834"/>
          </a:xfrm>
          <a:prstGeom prst="rect">
            <a:avLst/>
          </a:prstGeom>
        </p:spPr>
      </p:pic>
    </p:spTree>
    <p:extLst>
      <p:ext uri="{BB962C8B-B14F-4D97-AF65-F5344CB8AC3E}">
        <p14:creationId xmlns:p14="http://schemas.microsoft.com/office/powerpoint/2010/main" val="19140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a:defRPr/>
            </a:pPr>
            <a:r>
              <a:rPr lang="zh-CN" altLang="en-US" sz="3200" kern="1200" dirty="0" smtClean="0">
                <a:solidFill>
                  <a:srgbClr val="0000B0"/>
                </a:solidFill>
                <a:latin typeface="Trebuchet MS" pitchFamily="34" charset="0"/>
              </a:rPr>
              <a:t>汇报摘要</a:t>
            </a:r>
          </a:p>
        </p:txBody>
      </p:sp>
      <p:sp>
        <p:nvSpPr>
          <p:cNvPr id="930819" name="Rectangle 3"/>
          <p:cNvSpPr>
            <a:spLocks noGrp="1" noChangeArrowheads="1"/>
          </p:cNvSpPr>
          <p:nvPr>
            <p:ph type="body" idx="1"/>
          </p:nvPr>
        </p:nvSpPr>
        <p:spPr>
          <a:xfrm>
            <a:off x="573206" y="1119116"/>
            <a:ext cx="8120418" cy="5145206"/>
          </a:xfrm>
          <a:ln w="38100">
            <a:solidFill>
              <a:srgbClr val="0066FF"/>
            </a:solidFill>
          </a:ln>
        </p:spPr>
        <p:txBody>
          <a:bodyPr/>
          <a:lstStyle/>
          <a:p>
            <a:pPr marL="536575" indent="-536575" eaLnBrk="1" hangingPunct="1">
              <a:lnSpc>
                <a:spcPct val="130000"/>
              </a:lnSpc>
              <a:defRPr/>
            </a:pPr>
            <a:endParaRPr lang="en-US" altLang="zh-CN" sz="2400" dirty="0" smtClean="0">
              <a:solidFill>
                <a:srgbClr val="FF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b="1" dirty="0" smtClean="0">
                <a:solidFill>
                  <a:srgbClr val="C00000"/>
                </a:solidFill>
                <a:effectLst/>
                <a:latin typeface="微软雅黑" panose="020B0503020204020204" pitchFamily="34" charset="-122"/>
                <a:ea typeface="微软雅黑" panose="020B0503020204020204" pitchFamily="34" charset="-122"/>
              </a:rPr>
              <a:t>个人</a:t>
            </a:r>
            <a:r>
              <a:rPr lang="zh-CN" altLang="en-US" sz="2400" b="1" dirty="0">
                <a:solidFill>
                  <a:srgbClr val="C00000"/>
                </a:solidFill>
                <a:effectLst/>
                <a:latin typeface="微软雅黑" panose="020B0503020204020204" pitchFamily="34" charset="-122"/>
                <a:ea typeface="微软雅黑" panose="020B0503020204020204" pitchFamily="34" charset="-122"/>
              </a:rPr>
              <a:t>情况与</a:t>
            </a:r>
            <a:r>
              <a:rPr lang="zh-CN" altLang="en-US" sz="2400" b="1" dirty="0" smtClean="0">
                <a:solidFill>
                  <a:srgbClr val="C00000"/>
                </a:solidFill>
                <a:effectLst/>
                <a:latin typeface="微软雅黑" panose="020B0503020204020204" pitchFamily="34" charset="-122"/>
                <a:ea typeface="微软雅黑" panose="020B0503020204020204" pitchFamily="34" charset="-122"/>
              </a:rPr>
              <a:t>研究</a:t>
            </a:r>
            <a:r>
              <a:rPr lang="zh-CN" altLang="en-US" sz="2400" b="1" dirty="0">
                <a:solidFill>
                  <a:srgbClr val="C00000"/>
                </a:solidFill>
                <a:effectLst/>
                <a:latin typeface="微软雅黑" panose="020B0503020204020204" pitchFamily="34" charset="-122"/>
                <a:ea typeface="微软雅黑" panose="020B0503020204020204" pitchFamily="34" charset="-122"/>
              </a:rPr>
              <a:t>经历</a:t>
            </a:r>
            <a:endParaRPr lang="en-US" altLang="zh-CN" sz="2400" b="1" dirty="0" smtClean="0">
              <a:solidFill>
                <a:srgbClr val="C0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选题意义</a:t>
            </a:r>
            <a:r>
              <a:rPr lang="zh-CN" altLang="en-US" sz="2400" dirty="0">
                <a:effectLst/>
                <a:latin typeface="微软雅黑" panose="020B0503020204020204" pitchFamily="34" charset="-122"/>
                <a:ea typeface="微软雅黑" panose="020B0503020204020204" pitchFamily="34" charset="-122"/>
              </a:rPr>
              <a:t>与</a:t>
            </a:r>
            <a:r>
              <a:rPr lang="zh-CN" altLang="en-US" sz="2400" dirty="0" smtClean="0">
                <a:effectLst/>
                <a:latin typeface="微软雅黑" panose="020B0503020204020204" pitchFamily="34" charset="-122"/>
                <a:ea typeface="微软雅黑" panose="020B0503020204020204" pitchFamily="34" charset="-122"/>
              </a:rPr>
              <a:t>课题内容</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研究方法与理论创新</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项目计划与预期成果</a:t>
            </a:r>
          </a:p>
        </p:txBody>
      </p:sp>
    </p:spTree>
  </p:cSld>
  <p:clrMapOvr>
    <a:masterClrMapping/>
  </p:clrMapOvr>
  <mc:AlternateContent xmlns:mc="http://schemas.openxmlformats.org/markup-compatibility/2006" xmlns:p14="http://schemas.microsoft.com/office/powerpoint/2010/main">
    <mc:Choice Requires="p14">
      <p:transition p14:dur="0" advTm="4413"/>
    </mc:Choice>
    <mc:Fallback xmlns="">
      <p:transition advTm="441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研究方法</a:t>
            </a:r>
            <a:endParaRPr lang="en-US" altLang="zh-CN"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850" y="981075"/>
            <a:ext cx="8777288" cy="1875003"/>
          </a:xfrm>
        </p:spPr>
        <p:txBody>
          <a:bodyPr/>
          <a:lstStyle/>
          <a:p>
            <a:pPr marL="0" indent="0" algn="just">
              <a:lnSpc>
                <a:spcPct val="150000"/>
              </a:lnSpc>
              <a:buNone/>
              <a:defRPr/>
            </a:pPr>
            <a:r>
              <a:rPr lang="zh-CN" altLang="en-US" dirty="0">
                <a:effectLst/>
                <a:latin typeface="微软雅黑" panose="020B0503020204020204" pitchFamily="34" charset="-122"/>
                <a:ea typeface="微软雅黑" panose="020B0503020204020204" pitchFamily="34" charset="-122"/>
              </a:rPr>
              <a:t>内容</a:t>
            </a:r>
            <a:r>
              <a:rPr lang="en-US" altLang="zh-CN" dirty="0">
                <a:effectLst/>
                <a:latin typeface="微软雅黑" panose="020B0503020204020204" pitchFamily="34" charset="-122"/>
                <a:ea typeface="微软雅黑" panose="020B0503020204020204" pitchFamily="34" charset="-122"/>
              </a:rPr>
              <a:t>2 </a:t>
            </a:r>
            <a:r>
              <a:rPr lang="zh-CN" altLang="en-US" dirty="0" smtClean="0">
                <a:effectLst/>
                <a:latin typeface="微软雅黑" panose="020B0503020204020204" pitchFamily="34" charset="-122"/>
                <a:ea typeface="微软雅黑" panose="020B0503020204020204" pitchFamily="34" charset="-122"/>
              </a:rPr>
              <a:t>面向频谱碎片评估的动态资源分配算法</a:t>
            </a:r>
            <a:endParaRPr lang="en-US" altLang="zh-CN" dirty="0">
              <a:effectLst/>
              <a:latin typeface="微软雅黑" panose="020B0503020204020204" pitchFamily="34" charset="-122"/>
              <a:ea typeface="微软雅黑" panose="020B0503020204020204" pitchFamily="34" charset="-122"/>
            </a:endParaRPr>
          </a:p>
          <a:p>
            <a:pPr marL="0" indent="0" algn="just">
              <a:buNone/>
              <a:defRPr/>
            </a:pPr>
            <a:r>
              <a:rPr lang="en-US" altLang="zh-CN" sz="1800" dirty="0" smtClean="0">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图卷积神经网络</a:t>
            </a:r>
            <a:r>
              <a:rPr lang="zh-CN" altLang="en-US" sz="1800" dirty="0" smtClean="0">
                <a:effectLst/>
                <a:latin typeface="微软雅黑" panose="020B0503020204020204" pitchFamily="34" charset="-122"/>
                <a:ea typeface="微软雅黑" panose="020B0503020204020204" pitchFamily="34" charset="-122"/>
              </a:rPr>
              <a:t>：在内容</a:t>
            </a:r>
            <a:r>
              <a:rPr lang="en-US" altLang="zh-CN" sz="1800" dirty="0" smtClean="0">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理论基础上，设计能够识别光网络频谱碎片程度的神经网络模型；</a:t>
            </a:r>
            <a:endParaRPr lang="en-US" altLang="zh-CN" sz="1800" dirty="0" smtClean="0">
              <a:effectLst/>
              <a:latin typeface="微软雅黑" panose="020B0503020204020204" pitchFamily="34" charset="-122"/>
              <a:ea typeface="微软雅黑" panose="020B0503020204020204" pitchFamily="34" charset="-122"/>
            </a:endParaRPr>
          </a:p>
          <a:p>
            <a:pPr marL="0" indent="0" algn="just">
              <a:buNone/>
              <a:defRPr/>
            </a:pPr>
            <a:r>
              <a:rPr lang="en-US" altLang="zh-CN" sz="1800" dirty="0">
                <a:effectLst/>
                <a:latin typeface="微软雅黑" panose="020B0503020204020204" pitchFamily="34" charset="-122"/>
                <a:ea typeface="微软雅黑" panose="020B0503020204020204" pitchFamily="34" charset="-122"/>
              </a:rPr>
              <a:t>2</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离散马尔可夫过程定义</a:t>
            </a:r>
            <a:r>
              <a:rPr lang="zh-CN" altLang="en-US" sz="1800" dirty="0" smtClean="0">
                <a:effectLst/>
                <a:latin typeface="微软雅黑" panose="020B0503020204020204" pitchFamily="34" charset="-122"/>
                <a:ea typeface="微软雅黑" panose="020B0503020204020204" pitchFamily="34" charset="-122"/>
              </a:rPr>
              <a:t>：光网络动态资源分配符合离散马尔可夫链定义，这是增强学习的理论前提；</a:t>
            </a:r>
            <a:endParaRPr lang="en-US" altLang="zh-CN" sz="1800" dirty="0">
              <a:effectLst/>
              <a:latin typeface="微软雅黑" panose="020B0503020204020204" pitchFamily="34" charset="-122"/>
              <a:ea typeface="微软雅黑" panose="020B0503020204020204" pitchFamily="34" charset="-122"/>
            </a:endParaRPr>
          </a:p>
          <a:p>
            <a:pPr marL="0" indent="0" algn="just">
              <a:buNone/>
              <a:defRPr/>
            </a:pPr>
            <a:r>
              <a:rPr lang="en-US" altLang="zh-CN" sz="1800" dirty="0">
                <a:effectLst/>
                <a:latin typeface="微软雅黑" panose="020B0503020204020204" pitchFamily="34" charset="-122"/>
                <a:ea typeface="微软雅黑" panose="020B0503020204020204" pitchFamily="34" charset="-122"/>
              </a:rPr>
              <a:t>3</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行为与评价（</a:t>
            </a:r>
            <a:r>
              <a:rPr lang="en-US" altLang="zh-CN" sz="1800" dirty="0" smtClean="0">
                <a:solidFill>
                  <a:srgbClr val="FF0000"/>
                </a:solidFill>
                <a:effectLst/>
                <a:latin typeface="微软雅黑" panose="020B0503020204020204" pitchFamily="34" charset="-122"/>
                <a:ea typeface="微软雅黑" panose="020B0503020204020204" pitchFamily="34" charset="-122"/>
              </a:rPr>
              <a:t>A&amp;C</a:t>
            </a:r>
            <a:r>
              <a:rPr lang="zh-CN" altLang="en-US" sz="1800" dirty="0" smtClean="0">
                <a:solidFill>
                  <a:srgbClr val="FF0000"/>
                </a:solidFill>
                <a:effectLst/>
                <a:latin typeface="微软雅黑" panose="020B0503020204020204" pitchFamily="34" charset="-122"/>
                <a:ea typeface="微软雅黑" panose="020B0503020204020204" pitchFamily="34" charset="-122"/>
              </a:rPr>
              <a:t>）</a:t>
            </a:r>
            <a:r>
              <a:rPr lang="zh-CN" altLang="en-US" sz="1800" dirty="0" smtClean="0">
                <a:effectLst/>
                <a:latin typeface="微软雅黑" panose="020B0503020204020204" pitchFamily="34" charset="-122"/>
                <a:ea typeface="微软雅黑" panose="020B0503020204020204" pitchFamily="34" charset="-122"/>
              </a:rPr>
              <a:t>：行为网络和评价网络的引入有助于资源分配策略在固化当前优势和探索更优解之间取得平衡。</a:t>
            </a:r>
            <a:endParaRPr lang="en-US" altLang="zh-CN" sz="1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C9B344AE-DDBD-4CA6-9A53-FC5FA4C386D8}" type="slidenum">
              <a:rPr lang="en-US" altLang="zh-CN" smtClean="0"/>
              <a:pPr>
                <a:defRPr/>
              </a:pPr>
              <a:t>20</a:t>
            </a:fld>
            <a:endParaRPr lang="en-US" altLang="zh-CN"/>
          </a:p>
        </p:txBody>
      </p:sp>
      <p:grpSp>
        <p:nvGrpSpPr>
          <p:cNvPr id="5" name="组合 4"/>
          <p:cNvGrpSpPr/>
          <p:nvPr/>
        </p:nvGrpSpPr>
        <p:grpSpPr>
          <a:xfrm>
            <a:off x="381000" y="3731514"/>
            <a:ext cx="8416618" cy="2991092"/>
            <a:chOff x="565402" y="3283839"/>
            <a:chExt cx="8416618" cy="2991092"/>
          </a:xfrm>
        </p:grpSpPr>
        <p:sp>
          <p:nvSpPr>
            <p:cNvPr id="20" name="矩形 19"/>
            <p:cNvSpPr/>
            <p:nvPr/>
          </p:nvSpPr>
          <p:spPr>
            <a:xfrm>
              <a:off x="3368203" y="4329304"/>
              <a:ext cx="1956816"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图卷积神经网络</a:t>
              </a:r>
              <a:endParaRPr lang="zh-CN" altLang="en-US" dirty="0">
                <a:solidFill>
                  <a:sysClr val="windowText" lastClr="000000"/>
                </a:solidFill>
                <a:cs typeface="+mn-ea"/>
                <a:sym typeface="+mn-lt"/>
              </a:endParaRPr>
            </a:p>
          </p:txBody>
        </p:sp>
        <p:sp>
          <p:nvSpPr>
            <p:cNvPr id="21" name="矩形 20"/>
            <p:cNvSpPr/>
            <p:nvPr/>
          </p:nvSpPr>
          <p:spPr>
            <a:xfrm>
              <a:off x="1631605" y="4329304"/>
              <a:ext cx="1280160"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网络状态</a:t>
              </a:r>
              <a:endParaRPr lang="zh-CN" altLang="en-US" dirty="0">
                <a:solidFill>
                  <a:sysClr val="windowText" lastClr="000000"/>
                </a:solidFill>
                <a:cs typeface="+mn-ea"/>
                <a:sym typeface="+mn-lt"/>
              </a:endParaRPr>
            </a:p>
          </p:txBody>
        </p:sp>
        <p:sp>
          <p:nvSpPr>
            <p:cNvPr id="22" name="矩形 21"/>
            <p:cNvSpPr/>
            <p:nvPr/>
          </p:nvSpPr>
          <p:spPr>
            <a:xfrm>
              <a:off x="1441105" y="5051680"/>
              <a:ext cx="1661160"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动态业务请求</a:t>
              </a:r>
              <a:endParaRPr lang="zh-CN" altLang="en-US" dirty="0">
                <a:solidFill>
                  <a:sysClr val="windowText" lastClr="000000"/>
                </a:solidFill>
                <a:cs typeface="+mn-ea"/>
                <a:sym typeface="+mn-lt"/>
              </a:endParaRPr>
            </a:p>
          </p:txBody>
        </p:sp>
        <p:cxnSp>
          <p:nvCxnSpPr>
            <p:cNvPr id="24" name="直接箭头连接符 23"/>
            <p:cNvCxnSpPr>
              <a:stCxn id="21" idx="3"/>
              <a:endCxn id="20" idx="1"/>
            </p:cNvCxnSpPr>
            <p:nvPr/>
          </p:nvCxnSpPr>
          <p:spPr>
            <a:xfrm>
              <a:off x="2911765" y="4567048"/>
              <a:ext cx="4564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910235" y="3817240"/>
              <a:ext cx="1188720"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行为网络</a:t>
              </a:r>
              <a:endParaRPr lang="zh-CN" altLang="en-US" dirty="0">
                <a:solidFill>
                  <a:sysClr val="windowText" lastClr="000000"/>
                </a:solidFill>
                <a:cs typeface="+mn-ea"/>
                <a:sym typeface="+mn-lt"/>
              </a:endParaRPr>
            </a:p>
          </p:txBody>
        </p:sp>
        <p:sp>
          <p:nvSpPr>
            <p:cNvPr id="26" name="矩形 25"/>
            <p:cNvSpPr/>
            <p:nvPr/>
          </p:nvSpPr>
          <p:spPr>
            <a:xfrm>
              <a:off x="5910235" y="4832224"/>
              <a:ext cx="1188720"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评价网络</a:t>
              </a:r>
              <a:endParaRPr lang="zh-CN" altLang="en-US" dirty="0">
                <a:solidFill>
                  <a:sysClr val="windowText" lastClr="000000"/>
                </a:solidFill>
                <a:cs typeface="+mn-ea"/>
                <a:sym typeface="+mn-lt"/>
              </a:endParaRPr>
            </a:p>
          </p:txBody>
        </p:sp>
        <p:cxnSp>
          <p:nvCxnSpPr>
            <p:cNvPr id="27" name="直接箭头连接符 26"/>
            <p:cNvCxnSpPr>
              <a:stCxn id="20" idx="3"/>
              <a:endCxn id="25" idx="1"/>
            </p:cNvCxnSpPr>
            <p:nvPr/>
          </p:nvCxnSpPr>
          <p:spPr>
            <a:xfrm flipV="1">
              <a:off x="5325019" y="4054984"/>
              <a:ext cx="585216" cy="512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0" idx="3"/>
              <a:endCxn id="26" idx="1"/>
            </p:cNvCxnSpPr>
            <p:nvPr/>
          </p:nvCxnSpPr>
          <p:spPr>
            <a:xfrm>
              <a:off x="5325019" y="4567048"/>
              <a:ext cx="585216" cy="502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516031" y="3451480"/>
              <a:ext cx="1661160" cy="475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ysClr val="windowText" lastClr="000000"/>
                  </a:solidFill>
                  <a:cs typeface="+mn-ea"/>
                  <a:sym typeface="+mn-lt"/>
                </a:rPr>
                <a:t>奖惩机制</a:t>
              </a:r>
              <a:endParaRPr lang="zh-CN" altLang="en-US" dirty="0">
                <a:solidFill>
                  <a:sysClr val="windowText" lastClr="000000"/>
                </a:solidFill>
                <a:cs typeface="+mn-ea"/>
                <a:sym typeface="+mn-lt"/>
              </a:endParaRPr>
            </a:p>
          </p:txBody>
        </p:sp>
        <p:cxnSp>
          <p:nvCxnSpPr>
            <p:cNvPr id="30" name="肘形连接符 29"/>
            <p:cNvCxnSpPr>
              <a:stCxn id="25" idx="0"/>
              <a:endCxn id="29" idx="3"/>
            </p:cNvCxnSpPr>
            <p:nvPr/>
          </p:nvCxnSpPr>
          <p:spPr>
            <a:xfrm rot="16200000" flipV="1">
              <a:off x="5776885" y="3089530"/>
              <a:ext cx="128016" cy="132740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9" idx="1"/>
              <a:endCxn id="21" idx="0"/>
            </p:cNvCxnSpPr>
            <p:nvPr/>
          </p:nvCxnSpPr>
          <p:spPr>
            <a:xfrm rot="10800000" flipV="1">
              <a:off x="2271685" y="3689224"/>
              <a:ext cx="1244346" cy="6400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6" idx="2"/>
              <a:endCxn id="20" idx="2"/>
            </p:cNvCxnSpPr>
            <p:nvPr/>
          </p:nvCxnSpPr>
          <p:spPr>
            <a:xfrm rot="5400000" flipH="1">
              <a:off x="5174143" y="3977260"/>
              <a:ext cx="502920" cy="2157984"/>
            </a:xfrm>
            <a:prstGeom prst="bentConnector3">
              <a:avLst>
                <a:gd name="adj1" fmla="val -454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0"/>
              <a:endCxn id="21" idx="2"/>
            </p:cNvCxnSpPr>
            <p:nvPr/>
          </p:nvCxnSpPr>
          <p:spPr>
            <a:xfrm flipV="1">
              <a:off x="2271685" y="4804792"/>
              <a:ext cx="0" cy="24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标注 33"/>
            <p:cNvSpPr/>
            <p:nvPr/>
          </p:nvSpPr>
          <p:spPr>
            <a:xfrm>
              <a:off x="565402" y="3283840"/>
              <a:ext cx="1582076" cy="595401"/>
            </a:xfrm>
            <a:prstGeom prst="wedgeRectCallout">
              <a:avLst>
                <a:gd name="adj1" fmla="val 123120"/>
                <a:gd name="adj2" fmla="val 11978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频谱碎片评估</a:t>
              </a:r>
              <a:endParaRPr lang="zh-CN" altLang="en-US" dirty="0">
                <a:solidFill>
                  <a:schemeClr val="tx1"/>
                </a:solidFill>
                <a:cs typeface="+mn-ea"/>
                <a:sym typeface="+mn-lt"/>
              </a:endParaRPr>
            </a:p>
          </p:txBody>
        </p:sp>
        <p:sp>
          <p:nvSpPr>
            <p:cNvPr id="35" name="矩形标注 34"/>
            <p:cNvSpPr/>
            <p:nvPr/>
          </p:nvSpPr>
          <p:spPr>
            <a:xfrm>
              <a:off x="565402" y="5679530"/>
              <a:ext cx="1582076" cy="595401"/>
            </a:xfrm>
            <a:prstGeom prst="wedgeRectCallout">
              <a:avLst>
                <a:gd name="adj1" fmla="val 61382"/>
                <a:gd name="adj2" fmla="val -69351"/>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离散马尔可夫过程</a:t>
              </a:r>
              <a:endParaRPr lang="zh-CN" altLang="en-US" dirty="0">
                <a:solidFill>
                  <a:schemeClr val="tx1"/>
                </a:solidFill>
                <a:cs typeface="+mn-ea"/>
                <a:sym typeface="+mn-lt"/>
              </a:endParaRPr>
            </a:p>
          </p:txBody>
        </p:sp>
        <p:sp>
          <p:nvSpPr>
            <p:cNvPr id="36" name="矩形标注 35"/>
            <p:cNvSpPr/>
            <p:nvPr/>
          </p:nvSpPr>
          <p:spPr>
            <a:xfrm>
              <a:off x="7399944" y="4209391"/>
              <a:ext cx="1582076" cy="595401"/>
            </a:xfrm>
            <a:prstGeom prst="wedgeRectCallout">
              <a:avLst>
                <a:gd name="adj1" fmla="val -67656"/>
                <a:gd name="adj2" fmla="val -71638"/>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7" name="矩形标注 36"/>
            <p:cNvSpPr/>
            <p:nvPr/>
          </p:nvSpPr>
          <p:spPr>
            <a:xfrm>
              <a:off x="7399944" y="4209391"/>
              <a:ext cx="1582076" cy="595401"/>
            </a:xfrm>
            <a:prstGeom prst="wedgeRectCallout">
              <a:avLst>
                <a:gd name="adj1" fmla="val -63998"/>
                <a:gd name="adj2" fmla="val 11693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资源分配动作</a:t>
              </a:r>
              <a:endParaRPr lang="zh-CN" altLang="en-US" dirty="0">
                <a:solidFill>
                  <a:schemeClr val="tx1"/>
                </a:solidFill>
                <a:cs typeface="+mn-ea"/>
                <a:sym typeface="+mn-lt"/>
              </a:endParaRPr>
            </a:p>
          </p:txBody>
        </p:sp>
        <p:sp>
          <p:nvSpPr>
            <p:cNvPr id="38" name="矩形标注 37"/>
            <p:cNvSpPr/>
            <p:nvPr/>
          </p:nvSpPr>
          <p:spPr>
            <a:xfrm>
              <a:off x="7277180" y="3283839"/>
              <a:ext cx="1582076" cy="595401"/>
            </a:xfrm>
            <a:prstGeom prst="wedgeRectCallout">
              <a:avLst>
                <a:gd name="adj1" fmla="val -178001"/>
                <a:gd name="adj2" fmla="val -3880"/>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策略更新依据</a:t>
              </a:r>
              <a:endParaRPr lang="zh-CN" altLang="en-US" dirty="0">
                <a:solidFill>
                  <a:schemeClr val="tx1"/>
                </a:solidFill>
                <a:cs typeface="+mn-ea"/>
                <a:sym typeface="+mn-lt"/>
              </a:endParaRPr>
            </a:p>
          </p:txBody>
        </p:sp>
        <p:cxnSp>
          <p:nvCxnSpPr>
            <p:cNvPr id="39" name="直接箭头连接符 38"/>
            <p:cNvCxnSpPr>
              <a:stCxn id="29" idx="2"/>
              <a:endCxn id="20" idx="0"/>
            </p:cNvCxnSpPr>
            <p:nvPr/>
          </p:nvCxnSpPr>
          <p:spPr>
            <a:xfrm>
              <a:off x="4346611" y="3926968"/>
              <a:ext cx="0" cy="402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advTm="25421"/>
    </mc:Choice>
    <mc:Fallback xmlns="">
      <p:transition advTm="2542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研究方法</a:t>
            </a:r>
            <a:endParaRPr lang="en-US" altLang="zh-CN"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81000" y="929583"/>
            <a:ext cx="8569325" cy="2851842"/>
          </a:xfrm>
        </p:spPr>
        <p:txBody>
          <a:bodyPr/>
          <a:lstStyle/>
          <a:p>
            <a:pPr marL="0" indent="0" algn="just">
              <a:lnSpc>
                <a:spcPct val="150000"/>
              </a:lnSpc>
              <a:buNone/>
              <a:defRPr/>
            </a:pPr>
            <a:r>
              <a:rPr lang="zh-CN" altLang="en-US" dirty="0">
                <a:effectLst/>
                <a:latin typeface="微软雅黑" panose="020B0503020204020204" pitchFamily="34" charset="-122"/>
                <a:ea typeface="微软雅黑" panose="020B0503020204020204" pitchFamily="34" charset="-122"/>
              </a:rPr>
              <a:t>内容</a:t>
            </a:r>
            <a:r>
              <a:rPr lang="en-US" altLang="zh-CN" dirty="0">
                <a:effectLst/>
                <a:latin typeface="微软雅黑" panose="020B0503020204020204" pitchFamily="34" charset="-122"/>
                <a:ea typeface="微软雅黑" panose="020B0503020204020204" pitchFamily="34" charset="-122"/>
              </a:rPr>
              <a:t>3 </a:t>
            </a:r>
            <a:r>
              <a:rPr lang="zh-CN" altLang="en-US" dirty="0" smtClean="0">
                <a:effectLst/>
                <a:latin typeface="微软雅黑" panose="020B0503020204020204" pitchFamily="34" charset="-122"/>
                <a:ea typeface="微软雅黑" panose="020B0503020204020204" pitchFamily="34" charset="-122"/>
              </a:rPr>
              <a:t>面向故障定位的图卷积神经网络算法</a:t>
            </a:r>
            <a:endParaRPr lang="en-US" altLang="zh-CN" dirty="0">
              <a:effectLst/>
              <a:latin typeface="微软雅黑" panose="020B0503020204020204" pitchFamily="34" charset="-122"/>
              <a:ea typeface="微软雅黑" panose="020B0503020204020204" pitchFamily="34" charset="-122"/>
            </a:endParaRPr>
          </a:p>
          <a:p>
            <a:pPr marL="0" indent="0" algn="just">
              <a:buFont typeface="Wingdings" panose="05000000000000000000" pitchFamily="2" charset="2"/>
              <a:buNone/>
              <a:defRPr/>
            </a:pPr>
            <a:r>
              <a:rPr lang="en-US" altLang="zh-CN" sz="1800" dirty="0" smtClean="0">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图卷积神经网络模型</a:t>
            </a:r>
            <a:r>
              <a:rPr lang="zh-CN" altLang="en-US" sz="1800" dirty="0" smtClean="0">
                <a:effectLst/>
                <a:latin typeface="微软雅黑" panose="020B0503020204020204" pitchFamily="34" charset="-122"/>
                <a:ea typeface="微软雅黑" panose="020B0503020204020204" pitchFamily="34" charset="-122"/>
              </a:rPr>
              <a:t>：在内容</a:t>
            </a:r>
            <a:r>
              <a:rPr lang="en-US" altLang="zh-CN" sz="1800" dirty="0" smtClean="0">
                <a:effectLst/>
                <a:latin typeface="微软雅黑" panose="020B0503020204020204" pitchFamily="34" charset="-122"/>
                <a:ea typeface="微软雅黑" panose="020B0503020204020204" pitchFamily="34" charset="-122"/>
              </a:rPr>
              <a:t>1</a:t>
            </a:r>
            <a:r>
              <a:rPr lang="zh-CN" altLang="en-US" sz="1800" dirty="0">
                <a:effectLst/>
                <a:latin typeface="微软雅黑" panose="020B0503020204020204" pitchFamily="34" charset="-122"/>
                <a:ea typeface="微软雅黑" panose="020B0503020204020204" pitchFamily="34" charset="-122"/>
              </a:rPr>
              <a:t>理论基础</a:t>
            </a:r>
            <a:r>
              <a:rPr lang="zh-CN" altLang="en-US" sz="1800" dirty="0" smtClean="0">
                <a:effectLst/>
                <a:latin typeface="微软雅黑" panose="020B0503020204020204" pitchFamily="34" charset="-122"/>
                <a:ea typeface="微软雅黑" panose="020B0503020204020204" pitchFamily="34" charset="-122"/>
              </a:rPr>
              <a:t>上，分别设计能够提取节点故障特征和组件故障特征的神经网络模型；</a:t>
            </a:r>
            <a:endParaRPr lang="en-US" altLang="zh-CN" sz="1800" dirty="0" smtClean="0">
              <a:effectLst/>
              <a:latin typeface="微软雅黑" panose="020B0503020204020204" pitchFamily="34" charset="-122"/>
              <a:ea typeface="微软雅黑" panose="020B0503020204020204" pitchFamily="34" charset="-122"/>
            </a:endParaRPr>
          </a:p>
          <a:p>
            <a:pPr marL="0" indent="0" algn="just">
              <a:buNone/>
              <a:defRPr/>
            </a:pPr>
            <a:r>
              <a:rPr lang="en-US" altLang="zh-CN" sz="1800" dirty="0">
                <a:effectLst/>
                <a:latin typeface="微软雅黑" panose="020B0503020204020204" pitchFamily="34" charset="-122"/>
                <a:ea typeface="微软雅黑" panose="020B0503020204020204" pitchFamily="34" charset="-122"/>
              </a:rPr>
              <a:t>2</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a:solidFill>
                  <a:srgbClr val="FF0000"/>
                </a:solidFill>
                <a:effectLst/>
                <a:latin typeface="微软雅黑" panose="020B0503020204020204" pitchFamily="34" charset="-122"/>
                <a:ea typeface="微软雅黑" panose="020B0503020204020204" pitchFamily="34" charset="-122"/>
              </a:rPr>
              <a:t>两</a:t>
            </a:r>
            <a:r>
              <a:rPr lang="zh-CN" altLang="en-US" sz="1800" dirty="0" smtClean="0">
                <a:solidFill>
                  <a:srgbClr val="FF0000"/>
                </a:solidFill>
                <a:effectLst/>
                <a:latin typeface="微软雅黑" panose="020B0503020204020204" pitchFamily="34" charset="-122"/>
                <a:ea typeface="微软雅黑" panose="020B0503020204020204" pitchFamily="34" charset="-122"/>
              </a:rPr>
              <a:t>级告警压缩</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节点的故障发生组件会引起单节点多组件同时</a:t>
            </a:r>
            <a:r>
              <a:rPr lang="zh-CN" altLang="en-US" sz="1800" dirty="0" smtClean="0">
                <a:effectLst/>
                <a:latin typeface="微软雅黑" panose="020B0503020204020204" pitchFamily="34" charset="-122"/>
                <a:ea typeface="微软雅黑" panose="020B0503020204020204" pitchFamily="34" charset="-122"/>
              </a:rPr>
              <a:t>告警，故障</a:t>
            </a:r>
            <a:r>
              <a:rPr lang="zh-CN" altLang="en-US" sz="1800" dirty="0">
                <a:effectLst/>
                <a:latin typeface="微软雅黑" panose="020B0503020204020204" pitchFamily="34" charset="-122"/>
                <a:ea typeface="微软雅黑" panose="020B0503020204020204" pitchFamily="34" charset="-122"/>
              </a:rPr>
              <a:t>根源节点的性能变化</a:t>
            </a:r>
            <a:r>
              <a:rPr lang="zh-CN" altLang="en-US" sz="1800" dirty="0" smtClean="0">
                <a:effectLst/>
                <a:latin typeface="微软雅黑" panose="020B0503020204020204" pitchFamily="34" charset="-122"/>
                <a:ea typeface="微软雅黑" panose="020B0503020204020204" pitchFamily="34" charset="-122"/>
              </a:rPr>
              <a:t>会引发</a:t>
            </a:r>
            <a:r>
              <a:rPr lang="zh-CN" altLang="en-US" sz="1800" dirty="0">
                <a:effectLst/>
                <a:latin typeface="微软雅黑" panose="020B0503020204020204" pitchFamily="34" charset="-122"/>
                <a:ea typeface="微软雅黑" panose="020B0503020204020204" pitchFamily="34" charset="-122"/>
              </a:rPr>
              <a:t>区域子网络多节点同时</a:t>
            </a:r>
            <a:r>
              <a:rPr lang="zh-CN" altLang="en-US" sz="1800" dirty="0" smtClean="0">
                <a:effectLst/>
                <a:latin typeface="微软雅黑" panose="020B0503020204020204" pitchFamily="34" charset="-122"/>
                <a:ea typeface="微软雅黑" panose="020B0503020204020204" pitchFamily="34" charset="-122"/>
              </a:rPr>
              <a:t>告警。根据这一特点以及相关网络模型，分别训练节点级和组件级特征提取模型；</a:t>
            </a:r>
            <a:endParaRPr lang="en-US" altLang="zh-CN" sz="1800" dirty="0" smtClean="0">
              <a:effectLst/>
              <a:latin typeface="微软雅黑" panose="020B0503020204020204" pitchFamily="34" charset="-122"/>
              <a:ea typeface="微软雅黑" panose="020B0503020204020204" pitchFamily="34" charset="-122"/>
            </a:endParaRPr>
          </a:p>
          <a:p>
            <a:pPr marL="0" indent="0" algn="just">
              <a:buNone/>
              <a:defRPr/>
            </a:pPr>
            <a:r>
              <a:rPr lang="en-US" altLang="zh-CN" sz="1800" dirty="0">
                <a:effectLst/>
                <a:latin typeface="微软雅黑" panose="020B0503020204020204" pitchFamily="34" charset="-122"/>
                <a:ea typeface="微软雅黑" panose="020B0503020204020204" pitchFamily="34" charset="-122"/>
              </a:rPr>
              <a:t>3</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联合模型优化</a:t>
            </a:r>
            <a:r>
              <a:rPr lang="zh-CN" altLang="en-US" sz="1800" dirty="0" smtClean="0">
                <a:effectLst/>
                <a:latin typeface="微软雅黑" panose="020B0503020204020204" pitchFamily="34" charset="-122"/>
                <a:ea typeface="微软雅黑" panose="020B0503020204020204" pitchFamily="34" charset="-122"/>
              </a:rPr>
              <a:t>：利用节点级和组件级神经网络模型的特点与关联关系，进行双模型联合决策优化</a:t>
            </a:r>
            <a:r>
              <a:rPr lang="zh-CN" altLang="en-US" sz="1800" dirty="0">
                <a:effectLst/>
                <a:latin typeface="微软雅黑" panose="020B0503020204020204" pitchFamily="34" charset="-122"/>
                <a:ea typeface="微软雅黑" panose="020B0503020204020204" pitchFamily="34" charset="-122"/>
              </a:rPr>
              <a:t>。</a:t>
            </a:r>
            <a:endParaRPr lang="en-US" altLang="zh-CN" sz="1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A5DB759D-8F20-46EE-B9A6-4D5A3F8598E4}" type="slidenum">
              <a:rPr lang="en-US" altLang="zh-CN" smtClean="0"/>
              <a:pPr>
                <a:defRPr/>
              </a:pPr>
              <a:t>21</a:t>
            </a:fld>
            <a:endParaRPr lang="en-US" altLang="zh-CN"/>
          </a:p>
        </p:txBody>
      </p:sp>
      <p:pic>
        <p:nvPicPr>
          <p:cNvPr id="14" name="图片 13"/>
          <p:cNvPicPr>
            <a:picLocks noChangeAspect="1"/>
          </p:cNvPicPr>
          <p:nvPr/>
        </p:nvPicPr>
        <p:blipFill>
          <a:blip r:embed="rId3"/>
          <a:stretch>
            <a:fillRect/>
          </a:stretch>
        </p:blipFill>
        <p:spPr>
          <a:xfrm>
            <a:off x="80964" y="4192603"/>
            <a:ext cx="5107708" cy="2075235"/>
          </a:xfrm>
          <a:prstGeom prst="rect">
            <a:avLst/>
          </a:prstGeom>
        </p:spPr>
      </p:pic>
      <p:pic>
        <p:nvPicPr>
          <p:cNvPr id="15" name="图片 14"/>
          <p:cNvPicPr>
            <a:picLocks noChangeAspect="1"/>
          </p:cNvPicPr>
          <p:nvPr/>
        </p:nvPicPr>
        <p:blipFill>
          <a:blip r:embed="rId4"/>
          <a:stretch>
            <a:fillRect/>
          </a:stretch>
        </p:blipFill>
        <p:spPr>
          <a:xfrm>
            <a:off x="5344607" y="3874368"/>
            <a:ext cx="3756531" cy="23934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3546"/>
    </mc:Choice>
    <mc:Fallback xmlns="">
      <p:transition advTm="3354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13"/>
            <a:ext cx="7772400" cy="676275"/>
          </a:xfrm>
        </p:spPr>
        <p:txBody>
          <a:bodyPr/>
          <a:lstStyle/>
          <a:p>
            <a:pPr>
              <a:defRPr/>
            </a:pPr>
            <a:r>
              <a:rPr lang="en-US" altLang="zh-CN" sz="2800" dirty="0" smtClean="0">
                <a:effectLst/>
                <a:latin typeface="微软雅黑" panose="020B0503020204020204" pitchFamily="34" charset="-122"/>
                <a:ea typeface="微软雅黑" panose="020B0503020204020204" pitchFamily="34" charset="-122"/>
              </a:rPr>
              <a:t>2 </a:t>
            </a:r>
            <a:r>
              <a:rPr lang="zh-CN" altLang="en-US" sz="2800" dirty="0" smtClean="0">
                <a:effectLst/>
                <a:latin typeface="微软雅黑" panose="020B0503020204020204" pitchFamily="34" charset="-122"/>
                <a:ea typeface="微软雅黑" panose="020B0503020204020204" pitchFamily="34" charset="-122"/>
              </a:rPr>
              <a:t>理论创新</a:t>
            </a:r>
            <a:endParaRPr lang="zh-CN" altLang="en-US" sz="2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9E0C154D-320C-4559-B293-86ACAA5D2CB4}" type="slidenum">
              <a:rPr lang="en-US" altLang="zh-CN" smtClean="0"/>
              <a:pPr>
                <a:defRPr/>
              </a:pPr>
              <a:t>22</a:t>
            </a:fld>
            <a:endParaRPr lang="en-US" altLang="zh-CN" dirty="0"/>
          </a:p>
        </p:txBody>
      </p:sp>
      <p:sp>
        <p:nvSpPr>
          <p:cNvPr id="6" name="文本框 5"/>
          <p:cNvSpPr txBox="1"/>
          <p:nvPr/>
        </p:nvSpPr>
        <p:spPr>
          <a:xfrm>
            <a:off x="923925" y="1457325"/>
            <a:ext cx="1620957" cy="523220"/>
          </a:xfrm>
          <a:prstGeom prst="rect">
            <a:avLst/>
          </a:prstGeom>
          <a:noFill/>
        </p:spPr>
        <p:txBody>
          <a:bodyPr wrap="none" rtlCol="0">
            <a:spAutoFit/>
          </a:bodyPr>
          <a:lstStyle/>
          <a:p>
            <a:r>
              <a:rPr lang="zh-CN" altLang="en-US" sz="2800" dirty="0" smtClean="0">
                <a:latin typeface="+mj-ea"/>
                <a:ea typeface="+mj-ea"/>
              </a:rPr>
              <a:t>创新点：</a:t>
            </a:r>
            <a:endParaRPr lang="zh-CN" altLang="en-US" sz="2800" dirty="0">
              <a:latin typeface="+mj-ea"/>
              <a:ea typeface="+mj-ea"/>
            </a:endParaRPr>
          </a:p>
        </p:txBody>
      </p:sp>
      <p:sp>
        <p:nvSpPr>
          <p:cNvPr id="9" name="文本框 8"/>
          <p:cNvSpPr txBox="1"/>
          <p:nvPr/>
        </p:nvSpPr>
        <p:spPr>
          <a:xfrm>
            <a:off x="1428750" y="2066925"/>
            <a:ext cx="6810375" cy="16825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dirty="0" smtClean="0"/>
              <a:t>基于图谱理论的光网络特征提取方法；</a:t>
            </a:r>
            <a:endParaRPr lang="en-US" altLang="zh-CN" sz="2400" dirty="0" smtClean="0"/>
          </a:p>
          <a:p>
            <a:pPr marL="285750" indent="-285750">
              <a:lnSpc>
                <a:spcPct val="150000"/>
              </a:lnSpc>
              <a:buFont typeface="Wingdings" panose="05000000000000000000" pitchFamily="2" charset="2"/>
              <a:buChar char="Ø"/>
            </a:pPr>
            <a:r>
              <a:rPr lang="zh-CN" altLang="en-US" sz="2400" dirty="0" smtClean="0"/>
              <a:t>基于深度学习的智能频谱碎片评估；</a:t>
            </a:r>
            <a:endParaRPr lang="en-US" altLang="zh-CN" sz="2400" dirty="0" smtClean="0"/>
          </a:p>
          <a:p>
            <a:pPr marL="285750" indent="-285750">
              <a:lnSpc>
                <a:spcPct val="150000"/>
              </a:lnSpc>
              <a:buFont typeface="Wingdings" panose="05000000000000000000" pitchFamily="2" charset="2"/>
              <a:buChar char="Ø"/>
            </a:pPr>
            <a:r>
              <a:rPr lang="zh-CN" altLang="en-US" sz="2400" dirty="0" smtClean="0"/>
              <a:t>基于图卷积神经网络的故障定位</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advTm="50828"/>
    </mc:Choice>
    <mc:Fallback xmlns="">
      <p:transition advTm="5082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a:defRPr/>
            </a:pPr>
            <a:r>
              <a:rPr lang="zh-CN" altLang="en-US" sz="3200" kern="1200" dirty="0" smtClean="0">
                <a:solidFill>
                  <a:srgbClr val="0000B0"/>
                </a:solidFill>
                <a:latin typeface="Trebuchet MS" pitchFamily="34" charset="0"/>
              </a:rPr>
              <a:t>汇报摘要</a:t>
            </a:r>
          </a:p>
        </p:txBody>
      </p:sp>
      <p:sp>
        <p:nvSpPr>
          <p:cNvPr id="930819" name="Rectangle 3"/>
          <p:cNvSpPr>
            <a:spLocks noGrp="1" noChangeArrowheads="1"/>
          </p:cNvSpPr>
          <p:nvPr>
            <p:ph idx="1"/>
          </p:nvPr>
        </p:nvSpPr>
        <p:spPr>
          <a:xfrm>
            <a:off x="573206" y="1119116"/>
            <a:ext cx="8120418" cy="5145206"/>
          </a:xfrm>
          <a:ln w="38100">
            <a:solidFill>
              <a:srgbClr val="0066FF"/>
            </a:solidFill>
          </a:ln>
        </p:spPr>
        <p:txBody>
          <a:bodyPr/>
          <a:lstStyle/>
          <a:p>
            <a:pPr marL="536575" indent="-536575" eaLnBrk="1" hangingPunct="1">
              <a:lnSpc>
                <a:spcPct val="130000"/>
              </a:lnSpc>
              <a:defRPr/>
            </a:pPr>
            <a:endParaRPr lang="en-US" altLang="zh-CN" sz="2400" dirty="0" smtClean="0">
              <a:solidFill>
                <a:srgbClr val="FF0000"/>
              </a:solidFill>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a:effectLst/>
                <a:latin typeface="微软雅黑" panose="020B0503020204020204" pitchFamily="34" charset="-122"/>
                <a:ea typeface="微软雅黑" panose="020B0503020204020204" pitchFamily="34" charset="-122"/>
              </a:rPr>
              <a:t>个人情况与研究经历</a:t>
            </a:r>
            <a:endParaRPr lang="en-US" altLang="zh-CN" sz="2400" dirty="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选题意义</a:t>
            </a:r>
            <a:r>
              <a:rPr lang="zh-CN" altLang="en-US" sz="2400" dirty="0">
                <a:effectLst/>
                <a:latin typeface="微软雅黑" panose="020B0503020204020204" pitchFamily="34" charset="-122"/>
                <a:ea typeface="微软雅黑" panose="020B0503020204020204" pitchFamily="34" charset="-122"/>
              </a:rPr>
              <a:t>与</a:t>
            </a:r>
            <a:r>
              <a:rPr lang="zh-CN" altLang="en-US" sz="2400" dirty="0" smtClean="0">
                <a:effectLst/>
                <a:latin typeface="微软雅黑" panose="020B0503020204020204" pitchFamily="34" charset="-122"/>
                <a:ea typeface="微软雅黑" panose="020B0503020204020204" pitchFamily="34" charset="-122"/>
              </a:rPr>
              <a:t>课题内容</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dirty="0" smtClean="0">
                <a:effectLst/>
                <a:latin typeface="微软雅黑" panose="020B0503020204020204" pitchFamily="34" charset="-122"/>
                <a:ea typeface="微软雅黑" panose="020B0503020204020204" pitchFamily="34" charset="-122"/>
              </a:rPr>
              <a:t>研究方法与理论创新</a:t>
            </a: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endParaRPr lang="en-US" altLang="zh-CN" sz="2400" dirty="0" smtClean="0">
              <a:effectLst/>
              <a:latin typeface="微软雅黑" panose="020B0503020204020204" pitchFamily="34" charset="-122"/>
              <a:ea typeface="微软雅黑" panose="020B0503020204020204" pitchFamily="34" charset="-122"/>
            </a:endParaRPr>
          </a:p>
          <a:p>
            <a:pPr marL="536575" indent="-536575" eaLnBrk="1" hangingPunct="1">
              <a:lnSpc>
                <a:spcPct val="130000"/>
              </a:lnSpc>
              <a:defRPr/>
            </a:pPr>
            <a:r>
              <a:rPr lang="zh-CN" altLang="en-US" sz="2400" b="1" dirty="0" smtClean="0">
                <a:solidFill>
                  <a:srgbClr val="C00000"/>
                </a:solidFill>
                <a:effectLst/>
                <a:latin typeface="微软雅黑" panose="020B0503020204020204" pitchFamily="34" charset="-122"/>
                <a:ea typeface="微软雅黑" panose="020B0503020204020204" pitchFamily="34" charset="-122"/>
              </a:rPr>
              <a:t>项目计划与预期成果</a:t>
            </a:r>
            <a:endParaRPr lang="zh-CN" altLang="en-US" sz="2400" b="1" dirty="0">
              <a:solidFill>
                <a:srgbClr val="C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829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4413"/>
    </mc:Choice>
    <mc:Fallback xmlns="">
      <p:transition advTm="441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solidFill>
                  <a:srgbClr val="000000"/>
                </a:solidFill>
                <a:effectLst/>
                <a:latin typeface="微软雅黑" panose="020B0503020204020204" pitchFamily="34" charset="-122"/>
                <a:ea typeface="微软雅黑" panose="020B0503020204020204" pitchFamily="34" charset="-122"/>
              </a:rPr>
              <a:t>1 </a:t>
            </a:r>
            <a:r>
              <a:rPr lang="zh-CN" altLang="en-US" sz="2800" dirty="0" smtClean="0">
                <a:solidFill>
                  <a:srgbClr val="000000"/>
                </a:solidFill>
                <a:effectLst/>
                <a:latin typeface="微软雅黑" panose="020B0503020204020204" pitchFamily="34" charset="-122"/>
                <a:ea typeface="微软雅黑" panose="020B0503020204020204" pitchFamily="34" charset="-122"/>
              </a:rPr>
              <a:t>项目计划</a:t>
            </a: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24</a:t>
            </a:fld>
            <a:endParaRPr lang="en-US" altLang="zh-CN"/>
          </a:p>
        </p:txBody>
      </p:sp>
      <p:grpSp>
        <p:nvGrpSpPr>
          <p:cNvPr id="5" name="组合 23"/>
          <p:cNvGrpSpPr>
            <a:grpSpLocks/>
          </p:cNvGrpSpPr>
          <p:nvPr/>
        </p:nvGrpSpPr>
        <p:grpSpPr bwMode="auto">
          <a:xfrm>
            <a:off x="822326" y="1452562"/>
            <a:ext cx="3786187" cy="2214563"/>
            <a:chOff x="4938688" y="3803655"/>
            <a:chExt cx="3160156" cy="1363190"/>
          </a:xfrm>
        </p:grpSpPr>
        <p:sp>
          <p:nvSpPr>
            <p:cNvPr id="6" name="圆角矩形 5"/>
            <p:cNvSpPr/>
            <p:nvPr/>
          </p:nvSpPr>
          <p:spPr bwMode="auto">
            <a:xfrm>
              <a:off x="4938688" y="3803655"/>
              <a:ext cx="3160156" cy="136319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 name="矩形 87"/>
            <p:cNvSpPr>
              <a:spLocks noChangeArrowheads="1"/>
            </p:cNvSpPr>
            <p:nvPr/>
          </p:nvSpPr>
          <p:spPr bwMode="auto">
            <a:xfrm>
              <a:off x="5052458" y="4286976"/>
              <a:ext cx="2932616" cy="511526"/>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600" dirty="0" smtClean="0">
                  <a:latin typeface="微软雅黑" pitchFamily="34" charset="-122"/>
                  <a:ea typeface="微软雅黑" pitchFamily="34" charset="-122"/>
                </a:rPr>
                <a:t>光网络图谱表示方法研究</a:t>
              </a:r>
              <a:endParaRPr lang="en-US" altLang="zh-CN" sz="1600" dirty="0" smtClean="0">
                <a:latin typeface="微软雅黑" pitchFamily="34" charset="-122"/>
                <a:ea typeface="微软雅黑" pitchFamily="34" charset="-122"/>
              </a:endParaRPr>
            </a:p>
            <a:p>
              <a:pPr algn="ctr" eaLnBrk="0" fontAlgn="ctr" hangingPunct="0">
                <a:buClr>
                  <a:srgbClr val="FF0000"/>
                </a:buClr>
                <a:buSzPct val="70000"/>
              </a:pPr>
              <a:endParaRPr lang="en-US" altLang="zh-CN" sz="1600" dirty="0" smtClean="0">
                <a:latin typeface="微软雅黑" pitchFamily="34" charset="-122"/>
                <a:ea typeface="微软雅黑" pitchFamily="34" charset="-122"/>
              </a:endParaRPr>
            </a:p>
            <a:p>
              <a:pPr algn="ctr" eaLnBrk="0" fontAlgn="ctr" hangingPunct="0">
                <a:buClr>
                  <a:srgbClr val="FF0000"/>
                </a:buClr>
                <a:buSzPct val="70000"/>
              </a:pPr>
              <a:r>
                <a:rPr lang="zh-CN" altLang="en-US" sz="1600" dirty="0" smtClean="0">
                  <a:latin typeface="微软雅黑" pitchFamily="34" charset="-122"/>
                  <a:ea typeface="微软雅黑" pitchFamily="34" charset="-122"/>
                </a:rPr>
                <a:t>图谱转换工具开发</a:t>
              </a:r>
              <a:endParaRPr lang="zh-CN" altLang="en-US" sz="1600" dirty="0">
                <a:latin typeface="微软雅黑" pitchFamily="34" charset="-122"/>
                <a:ea typeface="微软雅黑" pitchFamily="34" charset="-122"/>
              </a:endParaRPr>
            </a:p>
          </p:txBody>
        </p:sp>
      </p:grpSp>
      <p:grpSp>
        <p:nvGrpSpPr>
          <p:cNvPr id="8" name="组合 26"/>
          <p:cNvGrpSpPr>
            <a:grpSpLocks noChangeAspect="1"/>
          </p:cNvGrpSpPr>
          <p:nvPr/>
        </p:nvGrpSpPr>
        <p:grpSpPr bwMode="auto">
          <a:xfrm>
            <a:off x="1522413" y="1163637"/>
            <a:ext cx="2443163" cy="555625"/>
            <a:chOff x="855540" y="3513439"/>
            <a:chExt cx="1399872" cy="987727"/>
          </a:xfrm>
        </p:grpSpPr>
        <p:sp>
          <p:nvSpPr>
            <p:cNvPr id="9" name="圆角矩形 8"/>
            <p:cNvSpPr/>
            <p:nvPr/>
          </p:nvSpPr>
          <p:spPr>
            <a:xfrm>
              <a:off x="855540" y="3513439"/>
              <a:ext cx="1399872" cy="98772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10" name="矩形 9"/>
            <p:cNvSpPr>
              <a:spLocks noChangeArrowheads="1"/>
            </p:cNvSpPr>
            <p:nvPr/>
          </p:nvSpPr>
          <p:spPr bwMode="auto">
            <a:xfrm>
              <a:off x="930021" y="3706380"/>
              <a:ext cx="1250910" cy="601843"/>
            </a:xfrm>
            <a:prstGeom prst="rect">
              <a:avLst/>
            </a:prstGeom>
            <a:noFill/>
            <a:ln w="9525">
              <a:noFill/>
              <a:miter lim="800000"/>
              <a:headEnd/>
              <a:tailEnd/>
            </a:ln>
          </p:spPr>
          <p:txBody>
            <a:bodyPr anchor="ctr">
              <a:spAutoFit/>
            </a:bodyPr>
            <a:lstStyle/>
            <a:p>
              <a:pPr algn="ctr" fontAlgn="ctr">
                <a:buClr>
                  <a:srgbClr val="FF0000"/>
                </a:buClr>
                <a:buSzPct val="70000"/>
                <a:defRPr/>
              </a:pPr>
              <a:r>
                <a:rPr kumimoji="1" lang="en-US" altLang="zh-CN" sz="1600" dirty="0" smtClean="0">
                  <a:solidFill>
                    <a:schemeClr val="bg1"/>
                  </a:solidFill>
                  <a:effectLst>
                    <a:reflection blurRad="6350" stA="50000" endA="300" endPos="50000" dist="29997" dir="5400000" sy="-100000" algn="bl" rotWithShape="0"/>
                  </a:effectLst>
                  <a:latin typeface="微软雅黑" pitchFamily="34" charset="-122"/>
                  <a:ea typeface="微软雅黑" pitchFamily="34" charset="-122"/>
                </a:rPr>
                <a:t>2019.01-2019.03</a:t>
              </a:r>
              <a:endParaRPr kumimoji="1" lang="zh-CN" altLang="en-US" sz="16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endParaRPr>
            </a:p>
          </p:txBody>
        </p:sp>
      </p:grpSp>
      <p:grpSp>
        <p:nvGrpSpPr>
          <p:cNvPr id="11" name="组合 23"/>
          <p:cNvGrpSpPr>
            <a:grpSpLocks/>
          </p:cNvGrpSpPr>
          <p:nvPr/>
        </p:nvGrpSpPr>
        <p:grpSpPr bwMode="auto">
          <a:xfrm>
            <a:off x="4847404" y="1450974"/>
            <a:ext cx="3572693" cy="2216150"/>
            <a:chOff x="4896691" y="3803655"/>
            <a:chExt cx="3202153" cy="1363190"/>
          </a:xfrm>
        </p:grpSpPr>
        <p:sp>
          <p:nvSpPr>
            <p:cNvPr id="12" name="圆角矩形 11"/>
            <p:cNvSpPr/>
            <p:nvPr/>
          </p:nvSpPr>
          <p:spPr bwMode="auto">
            <a:xfrm>
              <a:off x="4938688" y="3803655"/>
              <a:ext cx="3160156" cy="136319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3" name="矩形 87"/>
            <p:cNvSpPr>
              <a:spLocks noChangeArrowheads="1"/>
            </p:cNvSpPr>
            <p:nvPr/>
          </p:nvSpPr>
          <p:spPr bwMode="auto">
            <a:xfrm>
              <a:off x="4896691" y="4295155"/>
              <a:ext cx="3133194" cy="511160"/>
            </a:xfrm>
            <a:prstGeom prst="rect">
              <a:avLst/>
            </a:prstGeom>
            <a:noFill/>
            <a:ln w="9525">
              <a:noFill/>
              <a:miter lim="800000"/>
              <a:headEnd/>
              <a:tailEnd/>
            </a:ln>
          </p:spPr>
          <p:txBody>
            <a:bodyPr wrap="square">
              <a:spAutoFit/>
            </a:bodyPr>
            <a:lstStyle/>
            <a:p>
              <a:pPr algn="ctr" fontAlgn="ctr">
                <a:buClr>
                  <a:srgbClr val="FF0000"/>
                </a:buClr>
                <a:buSzPct val="70000"/>
              </a:pPr>
              <a:r>
                <a:rPr lang="zh-CN" altLang="en-US" sz="1600" dirty="0" smtClean="0">
                  <a:latin typeface="微软雅黑" pitchFamily="34" charset="-122"/>
                  <a:ea typeface="微软雅黑" pitchFamily="34" charset="-122"/>
                </a:rPr>
                <a:t>节点级告警压缩算法研究</a:t>
              </a:r>
              <a:endParaRPr lang="en-US" altLang="zh-CN" sz="1600" dirty="0" smtClean="0">
                <a:latin typeface="微软雅黑" pitchFamily="34" charset="-122"/>
                <a:ea typeface="微软雅黑" pitchFamily="34" charset="-122"/>
              </a:endParaRPr>
            </a:p>
            <a:p>
              <a:pPr algn="ctr" fontAlgn="ctr">
                <a:buClr>
                  <a:srgbClr val="FF0000"/>
                </a:buClr>
                <a:buSzPct val="70000"/>
              </a:pPr>
              <a:endParaRPr lang="en-US" altLang="zh-CN" sz="1600" dirty="0">
                <a:latin typeface="微软雅黑" pitchFamily="34" charset="-122"/>
                <a:ea typeface="微软雅黑" pitchFamily="34" charset="-122"/>
              </a:endParaRPr>
            </a:p>
            <a:p>
              <a:pPr algn="ctr" fontAlgn="ctr">
                <a:buClr>
                  <a:srgbClr val="FF0000"/>
                </a:buClr>
                <a:buSzPct val="70000"/>
              </a:pPr>
              <a:r>
                <a:rPr lang="zh-CN" altLang="en-US" sz="1600" dirty="0" smtClean="0">
                  <a:latin typeface="微软雅黑" pitchFamily="34" charset="-122"/>
                  <a:ea typeface="微软雅黑" pitchFamily="34" charset="-122"/>
                </a:rPr>
                <a:t>告警数据处理工具开发</a:t>
              </a:r>
              <a:endParaRPr lang="zh-CN" altLang="en-US" sz="1600" dirty="0">
                <a:latin typeface="微软雅黑" pitchFamily="34" charset="-122"/>
                <a:ea typeface="微软雅黑" pitchFamily="34" charset="-122"/>
              </a:endParaRPr>
            </a:p>
          </p:txBody>
        </p:sp>
      </p:grpSp>
      <p:grpSp>
        <p:nvGrpSpPr>
          <p:cNvPr id="14" name="组合 26"/>
          <p:cNvGrpSpPr>
            <a:grpSpLocks noChangeAspect="1"/>
          </p:cNvGrpSpPr>
          <p:nvPr/>
        </p:nvGrpSpPr>
        <p:grpSpPr bwMode="auto">
          <a:xfrm>
            <a:off x="5537200" y="1162050"/>
            <a:ext cx="2443162" cy="555625"/>
            <a:chOff x="855540" y="3513439"/>
            <a:chExt cx="1399872" cy="987727"/>
          </a:xfrm>
        </p:grpSpPr>
        <p:sp>
          <p:nvSpPr>
            <p:cNvPr id="15" name="圆角矩形 14"/>
            <p:cNvSpPr/>
            <p:nvPr/>
          </p:nvSpPr>
          <p:spPr>
            <a:xfrm>
              <a:off x="855540" y="3513439"/>
              <a:ext cx="1399872" cy="98772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16" name="矩形 15"/>
            <p:cNvSpPr>
              <a:spLocks noChangeArrowheads="1"/>
            </p:cNvSpPr>
            <p:nvPr/>
          </p:nvSpPr>
          <p:spPr bwMode="auto">
            <a:xfrm>
              <a:off x="930021" y="3706380"/>
              <a:ext cx="1250910" cy="601843"/>
            </a:xfrm>
            <a:prstGeom prst="rect">
              <a:avLst/>
            </a:prstGeom>
            <a:noFill/>
            <a:ln w="9525">
              <a:noFill/>
              <a:miter lim="800000"/>
              <a:headEnd/>
              <a:tailEnd/>
            </a:ln>
          </p:spPr>
          <p:txBody>
            <a:bodyPr anchor="ctr">
              <a:spAutoFit/>
            </a:bodyPr>
            <a:lstStyle/>
            <a:p>
              <a:pPr algn="ctr" fontAlgn="ctr">
                <a:buClr>
                  <a:srgbClr val="FF0000"/>
                </a:buClr>
                <a:buSzPct val="70000"/>
                <a:defRPr/>
              </a:pPr>
              <a:r>
                <a:rPr kumimoji="1" lang="en-US" altLang="zh-CN" sz="1600" dirty="0" smtClean="0">
                  <a:solidFill>
                    <a:schemeClr val="bg1"/>
                  </a:solidFill>
                  <a:effectLst>
                    <a:reflection blurRad="6350" stA="50000" endA="300" endPos="50000" dist="29997" dir="5400000" sy="-100000" algn="bl" rotWithShape="0"/>
                  </a:effectLst>
                  <a:latin typeface="微软雅黑" pitchFamily="34" charset="-122"/>
                  <a:ea typeface="微软雅黑" pitchFamily="34" charset="-122"/>
                </a:rPr>
                <a:t>2019.04-2019.06</a:t>
              </a:r>
              <a:endParaRPr kumimoji="1" lang="zh-CN" altLang="en-US" sz="16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endParaRPr>
            </a:p>
          </p:txBody>
        </p:sp>
      </p:grpSp>
      <p:grpSp>
        <p:nvGrpSpPr>
          <p:cNvPr id="17" name="组合 23"/>
          <p:cNvGrpSpPr>
            <a:grpSpLocks/>
          </p:cNvGrpSpPr>
          <p:nvPr/>
        </p:nvGrpSpPr>
        <p:grpSpPr bwMode="auto">
          <a:xfrm flipV="1">
            <a:off x="822326" y="3881437"/>
            <a:ext cx="3786187" cy="2214563"/>
            <a:chOff x="4938688" y="3803655"/>
            <a:chExt cx="3160156" cy="1363190"/>
          </a:xfrm>
        </p:grpSpPr>
        <p:sp>
          <p:nvSpPr>
            <p:cNvPr id="18" name="圆角矩形 17"/>
            <p:cNvSpPr/>
            <p:nvPr/>
          </p:nvSpPr>
          <p:spPr bwMode="auto">
            <a:xfrm>
              <a:off x="4938688" y="3803655"/>
              <a:ext cx="3160156" cy="136319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9" name="矩形 87"/>
            <p:cNvSpPr>
              <a:spLocks noChangeArrowheads="1"/>
            </p:cNvSpPr>
            <p:nvPr/>
          </p:nvSpPr>
          <p:spPr bwMode="auto">
            <a:xfrm flipV="1">
              <a:off x="4978974" y="4252958"/>
              <a:ext cx="2932616" cy="511526"/>
            </a:xfrm>
            <a:prstGeom prst="rect">
              <a:avLst/>
            </a:prstGeom>
            <a:noFill/>
            <a:ln w="9525">
              <a:noFill/>
              <a:miter lim="800000"/>
              <a:headEnd/>
              <a:tailEnd/>
            </a:ln>
          </p:spPr>
          <p:txBody>
            <a:bodyPr>
              <a:spAutoFit/>
            </a:bodyPr>
            <a:lstStyle/>
            <a:p>
              <a:pPr algn="ctr" fontAlgn="ctr">
                <a:buClr>
                  <a:srgbClr val="FF0000"/>
                </a:buClr>
                <a:buSzPct val="70000"/>
              </a:pPr>
              <a:r>
                <a:rPr lang="zh-CN" altLang="en-US" sz="1600" dirty="0" smtClean="0">
                  <a:latin typeface="微软雅黑" pitchFamily="34" charset="-122"/>
                  <a:ea typeface="微软雅黑" pitchFamily="34" charset="-122"/>
                </a:rPr>
                <a:t>链路级告警压缩算法研究</a:t>
              </a:r>
              <a:endParaRPr lang="en-US" altLang="zh-CN" sz="1600" dirty="0" smtClean="0">
                <a:latin typeface="微软雅黑" pitchFamily="34" charset="-122"/>
                <a:ea typeface="微软雅黑" pitchFamily="34" charset="-122"/>
              </a:endParaRPr>
            </a:p>
            <a:p>
              <a:pPr algn="ctr" fontAlgn="ctr">
                <a:buClr>
                  <a:srgbClr val="FF0000"/>
                </a:buClr>
                <a:buSzPct val="70000"/>
              </a:pPr>
              <a:endParaRPr lang="en-US" altLang="zh-CN" sz="1600" dirty="0">
                <a:latin typeface="微软雅黑" pitchFamily="34" charset="-122"/>
                <a:ea typeface="微软雅黑" pitchFamily="34" charset="-122"/>
              </a:endParaRPr>
            </a:p>
            <a:p>
              <a:pPr algn="ctr" fontAlgn="ctr">
                <a:buClr>
                  <a:srgbClr val="FF0000"/>
                </a:buClr>
                <a:buSzPct val="70000"/>
              </a:pPr>
              <a:r>
                <a:rPr lang="en-US" altLang="zh-CN" sz="1600" dirty="0" smtClean="0">
                  <a:latin typeface="微软雅黑" pitchFamily="34" charset="-122"/>
                  <a:ea typeface="微软雅黑" pitchFamily="34" charset="-122"/>
                </a:rPr>
                <a:t>IETF</a:t>
              </a:r>
              <a:r>
                <a:rPr lang="zh-CN" altLang="en-US" sz="1600" dirty="0" smtClean="0">
                  <a:latin typeface="微软雅黑" pitchFamily="34" charset="-122"/>
                  <a:ea typeface="微软雅黑" pitchFamily="34" charset="-122"/>
                </a:rPr>
                <a:t>标准文稿构思与撰写</a:t>
              </a:r>
              <a:endParaRPr lang="en-US" altLang="zh-CN" sz="1600" dirty="0" smtClean="0">
                <a:latin typeface="微软雅黑" pitchFamily="34" charset="-122"/>
                <a:ea typeface="微软雅黑" pitchFamily="34" charset="-122"/>
              </a:endParaRPr>
            </a:p>
          </p:txBody>
        </p:sp>
      </p:grpSp>
      <p:grpSp>
        <p:nvGrpSpPr>
          <p:cNvPr id="20" name="组合 23"/>
          <p:cNvGrpSpPr>
            <a:grpSpLocks/>
          </p:cNvGrpSpPr>
          <p:nvPr/>
        </p:nvGrpSpPr>
        <p:grpSpPr bwMode="auto">
          <a:xfrm flipV="1">
            <a:off x="4894263" y="3881437"/>
            <a:ext cx="3597275" cy="2214563"/>
            <a:chOff x="4938688" y="3803655"/>
            <a:chExt cx="3160156" cy="1363190"/>
          </a:xfrm>
        </p:grpSpPr>
        <p:sp>
          <p:nvSpPr>
            <p:cNvPr id="21" name="圆角矩形 20"/>
            <p:cNvSpPr/>
            <p:nvPr/>
          </p:nvSpPr>
          <p:spPr bwMode="auto">
            <a:xfrm>
              <a:off x="4938688" y="3803655"/>
              <a:ext cx="3160156" cy="136319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22" name="矩形 87"/>
            <p:cNvSpPr>
              <a:spLocks noChangeArrowheads="1"/>
            </p:cNvSpPr>
            <p:nvPr/>
          </p:nvSpPr>
          <p:spPr bwMode="auto">
            <a:xfrm flipV="1">
              <a:off x="5054455" y="4255110"/>
              <a:ext cx="2932616" cy="511526"/>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600" dirty="0" smtClean="0">
                  <a:latin typeface="微软雅黑" pitchFamily="34" charset="-122"/>
                  <a:ea typeface="微软雅黑" pitchFamily="34" charset="-122"/>
                </a:rPr>
                <a:t>面向频谱碎片评估的动态资源分配算法研究</a:t>
              </a:r>
              <a:endParaRPr lang="en-US" altLang="zh-CN" sz="1600" dirty="0" smtClean="0">
                <a:latin typeface="微软雅黑" pitchFamily="34" charset="-122"/>
                <a:ea typeface="微软雅黑" pitchFamily="34" charset="-122"/>
              </a:endParaRPr>
            </a:p>
            <a:p>
              <a:pPr algn="ctr" eaLnBrk="0" fontAlgn="ctr" hangingPunct="0">
                <a:buClr>
                  <a:srgbClr val="FF0000"/>
                </a:buClr>
                <a:buSzPct val="70000"/>
              </a:pPr>
              <a:r>
                <a:rPr lang="zh-CN" altLang="en-US" sz="1600" dirty="0">
                  <a:latin typeface="微软雅黑" pitchFamily="34" charset="-122"/>
                  <a:ea typeface="微软雅黑" pitchFamily="34" charset="-122"/>
                </a:rPr>
                <a:t>结</a:t>
              </a:r>
              <a:r>
                <a:rPr lang="zh-CN" altLang="en-US" sz="1600" dirty="0" smtClean="0">
                  <a:latin typeface="微软雅黑" pitchFamily="34" charset="-122"/>
                  <a:ea typeface="微软雅黑" pitchFamily="34" charset="-122"/>
                </a:rPr>
                <a:t>题准备与相关报告撰写</a:t>
              </a:r>
              <a:endParaRPr lang="en-US" altLang="zh-CN" sz="1600" dirty="0">
                <a:latin typeface="微软雅黑" pitchFamily="34" charset="-122"/>
                <a:ea typeface="微软雅黑" pitchFamily="34" charset="-122"/>
              </a:endParaRPr>
            </a:p>
          </p:txBody>
        </p:sp>
      </p:grpSp>
      <p:grpSp>
        <p:nvGrpSpPr>
          <p:cNvPr id="23" name="组合 26"/>
          <p:cNvGrpSpPr>
            <a:grpSpLocks noChangeAspect="1"/>
          </p:cNvGrpSpPr>
          <p:nvPr/>
        </p:nvGrpSpPr>
        <p:grpSpPr bwMode="auto">
          <a:xfrm>
            <a:off x="1522413" y="5826125"/>
            <a:ext cx="2443163" cy="555625"/>
            <a:chOff x="855540" y="3513439"/>
            <a:chExt cx="1399872" cy="987727"/>
          </a:xfrm>
        </p:grpSpPr>
        <p:sp>
          <p:nvSpPr>
            <p:cNvPr id="24" name="圆角矩形 23"/>
            <p:cNvSpPr/>
            <p:nvPr/>
          </p:nvSpPr>
          <p:spPr>
            <a:xfrm>
              <a:off x="855540" y="3513439"/>
              <a:ext cx="1399872" cy="98772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25" name="矩形 24"/>
            <p:cNvSpPr>
              <a:spLocks noChangeArrowheads="1"/>
            </p:cNvSpPr>
            <p:nvPr/>
          </p:nvSpPr>
          <p:spPr bwMode="auto">
            <a:xfrm>
              <a:off x="930021" y="3706380"/>
              <a:ext cx="1250910" cy="601843"/>
            </a:xfrm>
            <a:prstGeom prst="rect">
              <a:avLst/>
            </a:prstGeom>
            <a:noFill/>
            <a:ln w="9525">
              <a:noFill/>
              <a:miter lim="800000"/>
              <a:headEnd/>
              <a:tailEnd/>
            </a:ln>
          </p:spPr>
          <p:txBody>
            <a:bodyPr anchor="ctr">
              <a:spAutoFit/>
            </a:bodyPr>
            <a:lstStyle/>
            <a:p>
              <a:pPr algn="ctr" fontAlgn="ctr">
                <a:buClr>
                  <a:srgbClr val="FF0000"/>
                </a:buClr>
                <a:buSzPct val="70000"/>
                <a:defRPr/>
              </a:pPr>
              <a:r>
                <a:rPr kumimoji="1" lang="en-US" altLang="zh-CN" sz="1600" dirty="0" smtClean="0">
                  <a:solidFill>
                    <a:schemeClr val="bg1"/>
                  </a:solidFill>
                  <a:effectLst>
                    <a:reflection blurRad="6350" stA="50000" endA="300" endPos="50000" dist="29997" dir="5400000" sy="-100000" algn="bl" rotWithShape="0"/>
                  </a:effectLst>
                  <a:latin typeface="微软雅黑" pitchFamily="34" charset="-122"/>
                  <a:ea typeface="微软雅黑" pitchFamily="34" charset="-122"/>
                </a:rPr>
                <a:t>2019.07-2019.09</a:t>
              </a:r>
              <a:endParaRPr kumimoji="1" lang="zh-CN" altLang="en-US" sz="16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endParaRPr>
            </a:p>
          </p:txBody>
        </p:sp>
      </p:grpSp>
      <p:grpSp>
        <p:nvGrpSpPr>
          <p:cNvPr id="26" name="组合 26"/>
          <p:cNvGrpSpPr>
            <a:grpSpLocks noChangeAspect="1"/>
          </p:cNvGrpSpPr>
          <p:nvPr/>
        </p:nvGrpSpPr>
        <p:grpSpPr bwMode="auto">
          <a:xfrm>
            <a:off x="5537200" y="5824537"/>
            <a:ext cx="2443162" cy="555625"/>
            <a:chOff x="855540" y="3513439"/>
            <a:chExt cx="1399872" cy="987727"/>
          </a:xfrm>
        </p:grpSpPr>
        <p:sp>
          <p:nvSpPr>
            <p:cNvPr id="27" name="圆角矩形 26"/>
            <p:cNvSpPr/>
            <p:nvPr/>
          </p:nvSpPr>
          <p:spPr>
            <a:xfrm>
              <a:off x="855540" y="3513439"/>
              <a:ext cx="1399872" cy="98772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28" name="矩形 27"/>
            <p:cNvSpPr>
              <a:spLocks noChangeArrowheads="1"/>
            </p:cNvSpPr>
            <p:nvPr/>
          </p:nvSpPr>
          <p:spPr bwMode="auto">
            <a:xfrm>
              <a:off x="930021" y="3706380"/>
              <a:ext cx="1250910" cy="601843"/>
            </a:xfrm>
            <a:prstGeom prst="rect">
              <a:avLst/>
            </a:prstGeom>
            <a:noFill/>
            <a:ln w="9525">
              <a:noFill/>
              <a:miter lim="800000"/>
              <a:headEnd/>
              <a:tailEnd/>
            </a:ln>
          </p:spPr>
          <p:txBody>
            <a:bodyPr anchor="ctr">
              <a:spAutoFit/>
            </a:bodyPr>
            <a:lstStyle/>
            <a:p>
              <a:pPr algn="ctr" fontAlgn="ctr">
                <a:buClr>
                  <a:srgbClr val="FF0000"/>
                </a:buClr>
                <a:buSzPct val="70000"/>
                <a:defRPr/>
              </a:pPr>
              <a:r>
                <a:rPr kumimoji="1" lang="en-US" altLang="zh-CN" sz="1600" dirty="0" smtClean="0">
                  <a:solidFill>
                    <a:schemeClr val="bg1"/>
                  </a:solidFill>
                  <a:effectLst>
                    <a:reflection blurRad="6350" stA="50000" endA="300" endPos="50000" dist="29997" dir="5400000" sy="-100000" algn="bl" rotWithShape="0"/>
                  </a:effectLst>
                  <a:latin typeface="微软雅黑" pitchFamily="34" charset="-122"/>
                  <a:ea typeface="微软雅黑" pitchFamily="34" charset="-122"/>
                </a:rPr>
                <a:t>2019.10-2019.12</a:t>
              </a:r>
              <a:endParaRPr kumimoji="1" lang="zh-CN" altLang="en-US" sz="16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endParaRPr>
            </a:p>
          </p:txBody>
        </p:sp>
      </p:grpSp>
      <p:sp>
        <p:nvSpPr>
          <p:cNvPr id="29" name="除号 28"/>
          <p:cNvSpPr/>
          <p:nvPr/>
        </p:nvSpPr>
        <p:spPr>
          <a:xfrm rot="2216557">
            <a:off x="4233098" y="3873801"/>
            <a:ext cx="357190" cy="528614"/>
          </a:xfrm>
          <a:prstGeom prst="mathDivide">
            <a:avLst>
              <a:gd name="adj1" fmla="val 8212"/>
              <a:gd name="adj2" fmla="val 6130"/>
              <a:gd name="adj3" fmla="val 7310"/>
            </a:avLst>
          </a:prstGeom>
          <a:solidFill>
            <a:schemeClr val="tx2">
              <a:lumMod val="60000"/>
              <a:lumOff val="40000"/>
            </a:schemeClr>
          </a:solidFill>
          <a:ln w="3175">
            <a:noFill/>
          </a:ln>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CN" altLang="en-US"/>
          </a:p>
        </p:txBody>
      </p:sp>
      <p:sp>
        <p:nvSpPr>
          <p:cNvPr id="30" name="除号 29"/>
          <p:cNvSpPr/>
          <p:nvPr/>
        </p:nvSpPr>
        <p:spPr>
          <a:xfrm rot="18416557">
            <a:off x="4205569" y="3199581"/>
            <a:ext cx="357190" cy="528614"/>
          </a:xfrm>
          <a:prstGeom prst="mathDivide">
            <a:avLst>
              <a:gd name="adj1" fmla="val 8212"/>
              <a:gd name="adj2" fmla="val 6130"/>
              <a:gd name="adj3" fmla="val 7310"/>
            </a:avLst>
          </a:prstGeom>
          <a:solidFill>
            <a:schemeClr val="tx2">
              <a:lumMod val="60000"/>
              <a:lumOff val="40000"/>
            </a:schemeClr>
          </a:solidFill>
          <a:ln w="3175">
            <a:noFill/>
          </a:ln>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CN" altLang="en-US"/>
          </a:p>
        </p:txBody>
      </p:sp>
      <p:sp>
        <p:nvSpPr>
          <p:cNvPr id="31" name="除号 30"/>
          <p:cNvSpPr/>
          <p:nvPr/>
        </p:nvSpPr>
        <p:spPr>
          <a:xfrm rot="13016557">
            <a:off x="4926772" y="3178471"/>
            <a:ext cx="357190" cy="528614"/>
          </a:xfrm>
          <a:prstGeom prst="mathDivide">
            <a:avLst>
              <a:gd name="adj1" fmla="val 8212"/>
              <a:gd name="adj2" fmla="val 6130"/>
              <a:gd name="adj3" fmla="val 7310"/>
            </a:avLst>
          </a:prstGeom>
          <a:solidFill>
            <a:schemeClr val="tx2">
              <a:lumMod val="60000"/>
              <a:lumOff val="40000"/>
            </a:schemeClr>
          </a:solidFill>
          <a:ln w="3175">
            <a:noFill/>
          </a:ln>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CN" altLang="en-US"/>
          </a:p>
        </p:txBody>
      </p:sp>
      <p:sp>
        <p:nvSpPr>
          <p:cNvPr id="32" name="除号 31"/>
          <p:cNvSpPr/>
          <p:nvPr/>
        </p:nvSpPr>
        <p:spPr>
          <a:xfrm rot="19383443" flipH="1">
            <a:off x="4923665" y="3864276"/>
            <a:ext cx="357190" cy="528614"/>
          </a:xfrm>
          <a:prstGeom prst="mathDivide">
            <a:avLst>
              <a:gd name="adj1" fmla="val 8212"/>
              <a:gd name="adj2" fmla="val 6130"/>
              <a:gd name="adj3" fmla="val 7310"/>
            </a:avLst>
          </a:prstGeom>
          <a:solidFill>
            <a:schemeClr val="tx2">
              <a:lumMod val="60000"/>
              <a:lumOff val="40000"/>
            </a:schemeClr>
          </a:solidFill>
          <a:ln w="3175">
            <a:noFill/>
          </a:ln>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CN" altLang="en-US"/>
          </a:p>
        </p:txBody>
      </p:sp>
      <p:grpSp>
        <p:nvGrpSpPr>
          <p:cNvPr id="33" name="组合 43"/>
          <p:cNvGrpSpPr>
            <a:grpSpLocks/>
          </p:cNvGrpSpPr>
          <p:nvPr/>
        </p:nvGrpSpPr>
        <p:grpSpPr bwMode="auto">
          <a:xfrm>
            <a:off x="4313237" y="3338511"/>
            <a:ext cx="890588" cy="890588"/>
            <a:chOff x="5217600" y="3058600"/>
            <a:chExt cx="1116000" cy="1162454"/>
          </a:xfrm>
        </p:grpSpPr>
        <p:sp>
          <p:nvSpPr>
            <p:cNvPr id="34" name="Oval 2"/>
            <p:cNvSpPr>
              <a:spLocks noChangeAspect="1" noChangeArrowheads="1"/>
            </p:cNvSpPr>
            <p:nvPr/>
          </p:nvSpPr>
          <p:spPr bwMode="auto">
            <a:xfrm>
              <a:off x="5217600" y="3058600"/>
              <a:ext cx="1116000" cy="1162454"/>
            </a:xfrm>
            <a:prstGeom prst="donut">
              <a:avLst/>
            </a:prstGeom>
            <a:gradFill flip="none" rotWithShape="1">
              <a:gsLst>
                <a:gs pos="0">
                  <a:srgbClr val="FFCF01"/>
                </a:gs>
                <a:gs pos="90000">
                  <a:srgbClr val="E22000"/>
                </a:gs>
              </a:gsLst>
              <a:lin ang="2700000" scaled="1"/>
              <a:tileRect/>
            </a:gradFill>
            <a:ln w="120650">
              <a:noFill/>
            </a:ln>
            <a:effectLst>
              <a:outerShdw blurRad="889000" sx="89000" sy="89000" algn="ctr" rotWithShape="0">
                <a:prstClr val="black">
                  <a:alpha val="5000"/>
                </a:prstClr>
              </a:outerShdw>
            </a:effectLst>
            <a:scene3d>
              <a:camera prst="orthographicFront"/>
              <a:lightRig rig="flat" dir="t"/>
            </a:scene3d>
            <a:sp3d extrusionH="158750">
              <a:bevelT w="107950"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fr-FR" altLang="zh-CN" sz="1600" b="1" dirty="0">
                <a:solidFill>
                  <a:schemeClr val="bg1"/>
                </a:solidFill>
                <a:latin typeface="微软雅黑" pitchFamily="34" charset="-122"/>
                <a:ea typeface="微软雅黑" pitchFamily="34" charset="-122"/>
              </a:endParaRPr>
            </a:p>
          </p:txBody>
        </p:sp>
        <p:sp>
          <p:nvSpPr>
            <p:cNvPr id="35" name="椭圆 27"/>
            <p:cNvSpPr>
              <a:spLocks/>
            </p:cNvSpPr>
            <p:nvPr/>
          </p:nvSpPr>
          <p:spPr>
            <a:xfrm rot="19388639">
              <a:off x="5221579" y="3126980"/>
              <a:ext cx="755935" cy="538748"/>
            </a:xfrm>
            <a:prstGeom prst="donut">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a typeface="微软雅黑" pitchFamily="34" charset="-122"/>
              </a:endParaRPr>
            </a:p>
          </p:txBody>
        </p:sp>
        <p:sp>
          <p:nvSpPr>
            <p:cNvPr id="36" name="椭圆 28"/>
            <p:cNvSpPr/>
            <p:nvPr/>
          </p:nvSpPr>
          <p:spPr>
            <a:xfrm>
              <a:off x="5327131" y="3179241"/>
              <a:ext cx="846138" cy="849318"/>
            </a:xfrm>
            <a:prstGeom prst="donut">
              <a:avLst/>
            </a:prstGeom>
            <a:gradFill flip="none" rotWithShape="1">
              <a:gsLst>
                <a:gs pos="10000">
                  <a:srgbClr val="FFC000">
                    <a:alpha val="6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rgbClr val="FFFFFF"/>
                </a:solidFill>
                <a:ea typeface="微软雅黑" pitchFamily="34" charset="-122"/>
              </a:endParaRPr>
            </a:p>
          </p:txBody>
        </p:sp>
      </p:grpSp>
    </p:spTree>
    <p:extLst>
      <p:ext uri="{BB962C8B-B14F-4D97-AF65-F5344CB8AC3E}">
        <p14:creationId xmlns:p14="http://schemas.microsoft.com/office/powerpoint/2010/main" val="156938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35"/>
          <p:cNvGrpSpPr>
            <a:grpSpLocks/>
          </p:cNvGrpSpPr>
          <p:nvPr/>
        </p:nvGrpSpPr>
        <p:grpSpPr bwMode="auto">
          <a:xfrm>
            <a:off x="3172182" y="1241963"/>
            <a:ext cx="5314673" cy="1435425"/>
            <a:chOff x="0" y="0"/>
            <a:chExt cx="4707880" cy="1179112"/>
          </a:xfrm>
        </p:grpSpPr>
        <p:sp>
          <p:nvSpPr>
            <p:cNvPr id="48154" name="AutoShape 33"/>
            <p:cNvSpPr>
              <a:spLocks noChangeArrowheads="1"/>
            </p:cNvSpPr>
            <p:nvPr/>
          </p:nvSpPr>
          <p:spPr bwMode="auto">
            <a:xfrm>
              <a:off x="0" y="0"/>
              <a:ext cx="4707880" cy="1139825"/>
            </a:xfrm>
            <a:prstGeom prst="roundRect">
              <a:avLst>
                <a:gd name="adj" fmla="val 12532"/>
              </a:avLst>
            </a:prstGeom>
            <a:solidFill>
              <a:srgbClr val="FFFFFF"/>
            </a:solidFill>
            <a:ln w="9525">
              <a:solidFill>
                <a:srgbClr val="B2B2B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ym typeface="Arial" panose="020B0604020202020204" pitchFamily="34" charset="0"/>
              </a:endParaRPr>
            </a:p>
          </p:txBody>
        </p:sp>
        <p:pic>
          <p:nvPicPr>
            <p:cNvPr id="48155" name="Picture 164"/>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144453" y="1004487"/>
              <a:ext cx="98266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6" name="Rectangle 32"/>
            <p:cNvSpPr>
              <a:spLocks noChangeArrowheads="1"/>
            </p:cNvSpPr>
            <p:nvPr/>
          </p:nvSpPr>
          <p:spPr bwMode="auto">
            <a:xfrm>
              <a:off x="1212967" y="139234"/>
              <a:ext cx="3451235" cy="83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b="1" dirty="0">
                  <a:solidFill>
                    <a:srgbClr val="92D050"/>
                  </a:solidFill>
                  <a:latin typeface="微软雅黑" panose="020B0503020204020204" pitchFamily="34" charset="-122"/>
                  <a:ea typeface="微软雅黑" panose="020B0503020204020204" pitchFamily="34" charset="-122"/>
                  <a:sym typeface="Arial" panose="020B0604020202020204" pitchFamily="34" charset="0"/>
                </a:rPr>
                <a:t>第一作者</a:t>
              </a:r>
              <a:r>
                <a:rPr lang="en-US" altLang="zh-CN" b="1" dirty="0">
                  <a:solidFill>
                    <a:srgbClr val="92D050"/>
                  </a:solidFill>
                  <a:latin typeface="微软雅黑" panose="020B0503020204020204" pitchFamily="34" charset="-122"/>
                  <a:ea typeface="微软雅黑" panose="020B0503020204020204" pitchFamily="34" charset="-122"/>
                  <a:sym typeface="Arial" panose="020B0604020202020204" pitchFamily="34" charset="0"/>
                </a:rPr>
                <a:t>SCI</a:t>
              </a:r>
              <a:r>
                <a:rPr lang="zh-CN" altLang="en-US" b="1" dirty="0">
                  <a:solidFill>
                    <a:srgbClr val="92D050"/>
                  </a:solidFill>
                  <a:latin typeface="微软雅黑" panose="020B0503020204020204" pitchFamily="34" charset="-122"/>
                  <a:ea typeface="微软雅黑" panose="020B0503020204020204" pitchFamily="34" charset="-122"/>
                  <a:sym typeface="Arial" panose="020B0604020202020204" pitchFamily="34" charset="0"/>
                </a:rPr>
                <a:t>检索论文</a:t>
              </a:r>
              <a:r>
                <a:rPr lang="en-US" altLang="zh-CN" b="1" dirty="0">
                  <a:solidFill>
                    <a:srgbClr val="92D050"/>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篇，影响因子总和大于</a:t>
              </a:r>
              <a:r>
                <a:rPr lang="en-US" altLang="zh-CN"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4</a:t>
              </a:r>
            </a:p>
            <a:p>
              <a:pPr marL="285750" indent="-285750">
                <a:buFont typeface="Wingdings" panose="05000000000000000000" pitchFamily="2" charset="2"/>
                <a:buChar char="Ø"/>
              </a:pPr>
              <a:r>
                <a:rPr lang="en-US" altLang="zh-CN"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EI</a:t>
              </a:r>
              <a:r>
                <a:rPr lang="zh-CN" altLang="en-US"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检索论文</a:t>
              </a:r>
              <a:r>
                <a:rPr lang="en-US" altLang="zh-CN"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b="1" dirty="0" smtClean="0">
                  <a:solidFill>
                    <a:srgbClr val="92D050"/>
                  </a:solidFill>
                  <a:latin typeface="微软雅黑" panose="020B0503020204020204" pitchFamily="34" charset="-122"/>
                  <a:ea typeface="微软雅黑" panose="020B0503020204020204" pitchFamily="34" charset="-122"/>
                  <a:sym typeface="Arial" panose="020B0604020202020204" pitchFamily="34" charset="0"/>
                </a:rPr>
                <a:t>篇</a:t>
              </a:r>
              <a:endParaRPr lang="en-US" altLang="zh-CN" sz="2400" dirty="0">
                <a:solidFill>
                  <a:srgbClr val="92D050"/>
                </a:solidFill>
              </a:endParaRPr>
            </a:p>
          </p:txBody>
        </p:sp>
        <p:sp>
          <p:nvSpPr>
            <p:cNvPr id="48157" name="椭圆 55"/>
            <p:cNvSpPr>
              <a:spLocks noChangeArrowheads="1"/>
            </p:cNvSpPr>
            <p:nvPr/>
          </p:nvSpPr>
          <p:spPr bwMode="auto">
            <a:xfrm>
              <a:off x="131699" y="99290"/>
              <a:ext cx="949568" cy="945964"/>
            </a:xfrm>
            <a:prstGeom prst="ellipse">
              <a:avLst/>
            </a:prstGeom>
            <a:solidFill>
              <a:srgbClr val="C2D59B"/>
            </a:solidFill>
            <a:ln w="12700">
              <a:solidFill>
                <a:srgbClr val="395E8A"/>
              </a:solidFill>
              <a:prstDash val="sysDot"/>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latin typeface="微软雅黑" panose="020B0503020204020204" pitchFamily="34" charset="-122"/>
                  <a:ea typeface="微软雅黑" panose="020B0503020204020204" pitchFamily="34" charset="-122"/>
                  <a:sym typeface="宋体" panose="02010600030101010101" pitchFamily="2" charset="-122"/>
                </a:rPr>
                <a:t>学术</a:t>
              </a:r>
              <a:endParaRPr lang="zh-CN" altLang="zh-CN" sz="2400">
                <a:latin typeface="微软雅黑" panose="020B0503020204020204" pitchFamily="34" charset="-122"/>
                <a:ea typeface="微软雅黑" panose="020B0503020204020204" pitchFamily="34" charset="-122"/>
                <a:sym typeface="宋体" panose="02010600030101010101" pitchFamily="2" charset="-122"/>
              </a:endParaRPr>
            </a:p>
          </p:txBody>
        </p:sp>
        <p:sp>
          <p:nvSpPr>
            <p:cNvPr id="48158" name="TextBox 56"/>
            <p:cNvSpPr>
              <a:spLocks noChangeArrowheads="1"/>
            </p:cNvSpPr>
            <p:nvPr/>
          </p:nvSpPr>
          <p:spPr bwMode="auto">
            <a:xfrm>
              <a:off x="475958" y="350748"/>
              <a:ext cx="184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48131" name="Group 42"/>
          <p:cNvGrpSpPr>
            <a:grpSpLocks/>
          </p:cNvGrpSpPr>
          <p:nvPr/>
        </p:nvGrpSpPr>
        <p:grpSpPr bwMode="auto">
          <a:xfrm>
            <a:off x="3132340" y="2800887"/>
            <a:ext cx="5354512" cy="1399275"/>
            <a:chOff x="0" y="0"/>
            <a:chExt cx="4707880" cy="1139825"/>
          </a:xfrm>
        </p:grpSpPr>
        <p:sp>
          <p:nvSpPr>
            <p:cNvPr id="48149" name="AutoShape 33"/>
            <p:cNvSpPr>
              <a:spLocks noChangeArrowheads="1"/>
            </p:cNvSpPr>
            <p:nvPr/>
          </p:nvSpPr>
          <p:spPr bwMode="auto">
            <a:xfrm>
              <a:off x="0" y="0"/>
              <a:ext cx="4707880" cy="1139825"/>
            </a:xfrm>
            <a:prstGeom prst="roundRect">
              <a:avLst>
                <a:gd name="adj" fmla="val 12532"/>
              </a:avLst>
            </a:prstGeom>
            <a:solidFill>
              <a:srgbClr val="FFFFFF"/>
            </a:solidFill>
            <a:ln w="9525">
              <a:solidFill>
                <a:srgbClr val="B2B2B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ym typeface="Arial" panose="020B0604020202020204" pitchFamily="34" charset="0"/>
              </a:endParaRPr>
            </a:p>
          </p:txBody>
        </p:sp>
        <p:pic>
          <p:nvPicPr>
            <p:cNvPr id="48150" name="Picture 164"/>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130992" y="936935"/>
              <a:ext cx="98266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1" name="Rectangle 32"/>
            <p:cNvSpPr>
              <a:spLocks noChangeArrowheads="1"/>
            </p:cNvSpPr>
            <p:nvPr/>
          </p:nvSpPr>
          <p:spPr bwMode="auto">
            <a:xfrm>
              <a:off x="1265307" y="132341"/>
              <a:ext cx="2445622"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zh-CN" altLang="en-US" b="1" dirty="0" smtClean="0">
                  <a:solidFill>
                    <a:srgbClr val="8CB3E3"/>
                  </a:solidFill>
                  <a:latin typeface="微软雅黑" panose="020B0503020204020204" pitchFamily="34" charset="-122"/>
                  <a:ea typeface="微软雅黑" panose="020B0503020204020204" pitchFamily="34" charset="-122"/>
                </a:rPr>
                <a:t>图谱处理与转换软件</a:t>
              </a:r>
              <a:endParaRPr lang="en-US" altLang="zh-CN" b="1" dirty="0" smtClean="0">
                <a:solidFill>
                  <a:srgbClr val="8CB3E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solidFill>
                    <a:srgbClr val="8CB3E3"/>
                  </a:solidFill>
                  <a:latin typeface="微软雅黑" panose="020B0503020204020204" pitchFamily="34" charset="-122"/>
                  <a:ea typeface="微软雅黑" panose="020B0503020204020204" pitchFamily="34" charset="-122"/>
                </a:rPr>
                <a:t>海量告警数据处理软件</a:t>
              </a:r>
              <a:endParaRPr lang="en-US" altLang="zh-CN" b="1" dirty="0" smtClean="0">
                <a:solidFill>
                  <a:srgbClr val="8CB3E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solidFill>
                    <a:srgbClr val="8CB3E3"/>
                  </a:solidFill>
                  <a:latin typeface="微软雅黑" panose="020B0503020204020204" pitchFamily="34" charset="-122"/>
                  <a:ea typeface="微软雅黑" panose="020B0503020204020204" pitchFamily="34" charset="-122"/>
                </a:rPr>
                <a:t>光</a:t>
              </a:r>
              <a:r>
                <a:rPr lang="zh-CN" altLang="en-US" b="1" dirty="0" smtClean="0">
                  <a:solidFill>
                    <a:srgbClr val="8CB3E3"/>
                  </a:solidFill>
                  <a:latin typeface="微软雅黑" panose="020B0503020204020204" pitchFamily="34" charset="-122"/>
                  <a:ea typeface="微软雅黑" panose="020B0503020204020204" pitchFamily="34" charset="-122"/>
                </a:rPr>
                <a:t>网络仿真平台</a:t>
              </a:r>
              <a:endParaRPr lang="en-US" altLang="zh-CN" b="1" dirty="0">
                <a:solidFill>
                  <a:srgbClr val="8CB3E3"/>
                </a:solidFill>
                <a:latin typeface="微软雅黑" panose="020B0503020204020204" pitchFamily="34" charset="-122"/>
                <a:ea typeface="微软雅黑" panose="020B0503020204020204" pitchFamily="34" charset="-122"/>
              </a:endParaRPr>
            </a:p>
          </p:txBody>
        </p:sp>
        <p:sp>
          <p:nvSpPr>
            <p:cNvPr id="48152" name="椭圆 62"/>
            <p:cNvSpPr>
              <a:spLocks noChangeArrowheads="1"/>
            </p:cNvSpPr>
            <p:nvPr/>
          </p:nvSpPr>
          <p:spPr bwMode="auto">
            <a:xfrm>
              <a:off x="164766" y="84674"/>
              <a:ext cx="903038" cy="865772"/>
            </a:xfrm>
            <a:prstGeom prst="ellipse">
              <a:avLst/>
            </a:prstGeom>
            <a:solidFill>
              <a:srgbClr val="8CB3E3"/>
            </a:solidFill>
            <a:ln w="12700">
              <a:solidFill>
                <a:srgbClr val="395E8A"/>
              </a:solidFill>
              <a:prstDash val="sysDot"/>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smtClean="0">
                  <a:latin typeface="微软雅黑" panose="020B0503020204020204" pitchFamily="34" charset="-122"/>
                  <a:ea typeface="微软雅黑" panose="020B0503020204020204" pitchFamily="34" charset="-122"/>
                  <a:sym typeface="微软雅黑" panose="020B0503020204020204" pitchFamily="34" charset="-122"/>
                </a:rPr>
                <a:t>工具</a:t>
              </a:r>
              <a:endParaRPr lang="zh-CN" altLang="en-US" sz="2400" dirty="0"/>
            </a:p>
          </p:txBody>
        </p:sp>
      </p:grpSp>
      <p:grpSp>
        <p:nvGrpSpPr>
          <p:cNvPr id="48132" name="Group 49"/>
          <p:cNvGrpSpPr>
            <a:grpSpLocks/>
          </p:cNvGrpSpPr>
          <p:nvPr/>
        </p:nvGrpSpPr>
        <p:grpSpPr bwMode="auto">
          <a:xfrm>
            <a:off x="3132340" y="4328062"/>
            <a:ext cx="5354512" cy="1419224"/>
            <a:chOff x="0" y="0"/>
            <a:chExt cx="4707880" cy="1139825"/>
          </a:xfrm>
        </p:grpSpPr>
        <p:sp>
          <p:nvSpPr>
            <p:cNvPr id="48143" name="AutoShape 33"/>
            <p:cNvSpPr>
              <a:spLocks noChangeArrowheads="1"/>
            </p:cNvSpPr>
            <p:nvPr/>
          </p:nvSpPr>
          <p:spPr bwMode="auto">
            <a:xfrm>
              <a:off x="0" y="0"/>
              <a:ext cx="4707880" cy="1139825"/>
            </a:xfrm>
            <a:prstGeom prst="roundRect">
              <a:avLst>
                <a:gd name="adj" fmla="val 12532"/>
              </a:avLst>
            </a:prstGeom>
            <a:solidFill>
              <a:srgbClr val="FFFFFF"/>
            </a:solidFill>
            <a:ln w="9525">
              <a:solidFill>
                <a:srgbClr val="B2B2B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ym typeface="Arial" panose="020B0604020202020204" pitchFamily="34" charset="0"/>
              </a:endParaRPr>
            </a:p>
          </p:txBody>
        </p:sp>
        <p:pic>
          <p:nvPicPr>
            <p:cNvPr id="48144" name="Picture 164"/>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171376" y="923425"/>
              <a:ext cx="98266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5" name="Rectangle 32"/>
            <p:cNvSpPr>
              <a:spLocks noChangeArrowheads="1"/>
            </p:cNvSpPr>
            <p:nvPr/>
          </p:nvSpPr>
          <p:spPr bwMode="auto">
            <a:xfrm>
              <a:off x="1238973" y="270753"/>
              <a:ext cx="2386596" cy="37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Ø"/>
              </a:pPr>
              <a:r>
                <a:rPr lang="en-US" altLang="zh-CN" b="1" dirty="0" smtClean="0">
                  <a:solidFill>
                    <a:srgbClr val="7030A0"/>
                  </a:solidFill>
                  <a:latin typeface="微软雅黑" panose="020B0503020204020204" pitchFamily="34" charset="-122"/>
                  <a:ea typeface="微软雅黑" panose="020B0503020204020204" pitchFamily="34" charset="-122"/>
                  <a:sym typeface="Arial" panose="020B0604020202020204" pitchFamily="34" charset="0"/>
                </a:rPr>
                <a:t>IETF</a:t>
              </a:r>
              <a:r>
                <a:rPr lang="zh-CN" altLang="en-US" b="1" dirty="0" smtClean="0">
                  <a:solidFill>
                    <a:srgbClr val="7030A0"/>
                  </a:solidFill>
                  <a:latin typeface="微软雅黑" panose="020B0503020204020204" pitchFamily="34" charset="-122"/>
                  <a:ea typeface="微软雅黑" panose="020B0503020204020204" pitchFamily="34" charset="-122"/>
                  <a:sym typeface="Arial" panose="020B0604020202020204" pitchFamily="34" charset="0"/>
                </a:rPr>
                <a:t>国际标准提案</a:t>
              </a:r>
              <a:r>
                <a:rPr lang="en-US" altLang="zh-CN" b="1" dirty="0" smtClean="0">
                  <a:solidFill>
                    <a:srgbClr val="7030A0"/>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smtClean="0">
                  <a:solidFill>
                    <a:srgbClr val="7030A0"/>
                  </a:solidFill>
                  <a:latin typeface="微软雅黑" panose="020B0503020204020204" pitchFamily="34" charset="-122"/>
                  <a:ea typeface="微软雅黑" panose="020B0503020204020204" pitchFamily="34" charset="-122"/>
                  <a:sym typeface="Arial" panose="020B0604020202020204" pitchFamily="34" charset="0"/>
                </a:rPr>
                <a:t>篇</a:t>
              </a:r>
              <a:endParaRPr lang="en-US" altLang="zh-CN" sz="2400" dirty="0">
                <a:solidFill>
                  <a:srgbClr val="7030A0"/>
                </a:solidFill>
              </a:endParaRPr>
            </a:p>
          </p:txBody>
        </p:sp>
        <p:sp>
          <p:nvSpPr>
            <p:cNvPr id="48146" name="椭圆 83"/>
            <p:cNvSpPr>
              <a:spLocks noChangeArrowheads="1"/>
            </p:cNvSpPr>
            <p:nvPr/>
          </p:nvSpPr>
          <p:spPr bwMode="auto">
            <a:xfrm>
              <a:off x="178226" y="55283"/>
              <a:ext cx="903040" cy="900021"/>
            </a:xfrm>
            <a:prstGeom prst="ellipse">
              <a:avLst/>
            </a:prstGeom>
            <a:solidFill>
              <a:srgbClr val="E387ED"/>
            </a:solidFill>
            <a:ln w="12700">
              <a:solidFill>
                <a:srgbClr val="395E8A"/>
              </a:solidFill>
              <a:prstDash val="sysDot"/>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标准</a:t>
              </a:r>
              <a:endParaRPr lang="zh-CN" altLang="en-US" sz="2400"/>
            </a:p>
          </p:txBody>
        </p:sp>
        <p:sp>
          <p:nvSpPr>
            <p:cNvPr id="48147" name="TextBox 84"/>
            <p:cNvSpPr>
              <a:spLocks noChangeArrowheads="1"/>
            </p:cNvSpPr>
            <p:nvPr/>
          </p:nvSpPr>
          <p:spPr bwMode="auto">
            <a:xfrm>
              <a:off x="475958" y="350748"/>
              <a:ext cx="184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48133" name="直接连接符 87"/>
          <p:cNvSpPr>
            <a:spLocks noChangeShapeType="1"/>
          </p:cNvSpPr>
          <p:nvPr/>
        </p:nvSpPr>
        <p:spPr bwMode="auto">
          <a:xfrm>
            <a:off x="1682953" y="3407312"/>
            <a:ext cx="1449387" cy="0"/>
          </a:xfrm>
          <a:prstGeom prst="line">
            <a:avLst/>
          </a:prstGeom>
          <a:noFill/>
          <a:ln w="19050">
            <a:solidFill>
              <a:srgbClr val="BFBFBF"/>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 name="圆角矩形 60"/>
          <p:cNvSpPr/>
          <p:nvPr/>
        </p:nvSpPr>
        <p:spPr bwMode="auto">
          <a:xfrm>
            <a:off x="561133" y="1222631"/>
            <a:ext cx="1103386" cy="4556522"/>
          </a:xfrm>
          <a:prstGeom prst="roundRect">
            <a:avLst/>
          </a:prstGeom>
          <a:noFill/>
          <a:ln w="9525" cap="flat" cmpd="sng" algn="ctr">
            <a:solidFill>
              <a:schemeClr val="bg1">
                <a:lumMod val="65000"/>
              </a:schemeClr>
            </a:solidFill>
            <a:prstDash val="solid"/>
            <a:round/>
            <a:headEnd type="none" w="med" len="med"/>
            <a:tailEnd type="none" w="med" len="med"/>
          </a:ln>
          <a:effectLst/>
        </p:spPr>
        <p:txBody>
          <a:bodyPr vert="eaVert" wrap="none" anchor="ctr"/>
          <a:lstStyle/>
          <a:p>
            <a:pPr algn="ctr" eaLnBrk="1" hangingPunct="1">
              <a:defRPr/>
            </a:pPr>
            <a:r>
              <a:rPr lang="zh-CN" altLang="en-US" sz="2200" b="1" dirty="0" smtClean="0">
                <a:solidFill>
                  <a:srgbClr val="C00000"/>
                </a:solidFill>
                <a:latin typeface="微软雅黑" panose="020B0503020204020204" pitchFamily="34" charset="-122"/>
                <a:ea typeface="微软雅黑" panose="020B0503020204020204" pitchFamily="34" charset="-122"/>
              </a:rPr>
              <a:t>基于图谱理论的光网络特征提取技术</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48135" name="直接连接符 87"/>
          <p:cNvSpPr>
            <a:spLocks noChangeShapeType="1"/>
          </p:cNvSpPr>
          <p:nvPr/>
        </p:nvSpPr>
        <p:spPr bwMode="auto">
          <a:xfrm flipV="1">
            <a:off x="1716290" y="1876962"/>
            <a:ext cx="1366838" cy="9525"/>
          </a:xfrm>
          <a:prstGeom prst="line">
            <a:avLst/>
          </a:prstGeom>
          <a:noFill/>
          <a:ln w="19050">
            <a:solidFill>
              <a:srgbClr val="BFBFBF"/>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8136" name="直接连接符 87"/>
          <p:cNvSpPr>
            <a:spLocks noChangeShapeType="1"/>
          </p:cNvSpPr>
          <p:nvPr/>
        </p:nvSpPr>
        <p:spPr bwMode="auto">
          <a:xfrm>
            <a:off x="1682953" y="4939250"/>
            <a:ext cx="1428750" cy="0"/>
          </a:xfrm>
          <a:prstGeom prst="line">
            <a:avLst/>
          </a:prstGeom>
          <a:noFill/>
          <a:ln w="19050">
            <a:solidFill>
              <a:srgbClr val="BFBFBF"/>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 name="标题 1"/>
          <p:cNvSpPr>
            <a:spLocks noGrp="1"/>
          </p:cNvSpPr>
          <p:nvPr>
            <p:ph type="title"/>
          </p:nvPr>
        </p:nvSpPr>
        <p:spPr>
          <a:xfrm>
            <a:off x="381000" y="188913"/>
            <a:ext cx="7772400" cy="676275"/>
          </a:xfrm>
        </p:spPr>
        <p:txBody>
          <a:bodyPr/>
          <a:lstStyle/>
          <a:p>
            <a:pPr>
              <a:defRPr/>
            </a:pPr>
            <a:r>
              <a:rPr lang="en-US" altLang="zh-CN" sz="2800" dirty="0">
                <a:effectLst/>
                <a:latin typeface="微软雅黑" panose="020B0503020204020204" pitchFamily="34" charset="-122"/>
                <a:ea typeface="微软雅黑" panose="020B0503020204020204" pitchFamily="34" charset="-122"/>
              </a:rPr>
              <a:t>2</a:t>
            </a:r>
            <a:r>
              <a:rPr lang="en-US" altLang="zh-CN" sz="2800" dirty="0" smtClean="0">
                <a:effectLst/>
                <a:latin typeface="微软雅黑" panose="020B0503020204020204" pitchFamily="34" charset="-122"/>
                <a:ea typeface="微软雅黑" panose="020B0503020204020204" pitchFamily="34" charset="-122"/>
              </a:rPr>
              <a:t> </a:t>
            </a:r>
            <a:r>
              <a:rPr lang="zh-CN" altLang="en-US" sz="2800" dirty="0" smtClean="0">
                <a:effectLst/>
                <a:latin typeface="微软雅黑" panose="020B0503020204020204" pitchFamily="34" charset="-122"/>
                <a:ea typeface="微软雅黑" panose="020B0503020204020204" pitchFamily="34" charset="-122"/>
              </a:rPr>
              <a:t>预期成果</a:t>
            </a:r>
            <a:endParaRPr lang="zh-CN" altLang="en-US" sz="2800" dirty="0">
              <a:effectLst/>
              <a:latin typeface="微软雅黑" panose="020B0503020204020204" pitchFamily="34" charset="-122"/>
              <a:ea typeface="微软雅黑" panose="020B0503020204020204" pitchFamily="34" charset="-122"/>
            </a:endParaRPr>
          </a:p>
        </p:txBody>
      </p:sp>
      <p:sp>
        <p:nvSpPr>
          <p:cNvPr id="48138" name="文本框 2"/>
          <p:cNvSpPr txBox="1">
            <a:spLocks noChangeArrowheads="1"/>
          </p:cNvSpPr>
          <p:nvPr/>
        </p:nvSpPr>
        <p:spPr bwMode="auto">
          <a:xfrm>
            <a:off x="1778997" y="1478998"/>
            <a:ext cx="129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B050"/>
                </a:solidFill>
                <a:latin typeface="微软雅黑" panose="020B0503020204020204" pitchFamily="34" charset="-122"/>
                <a:ea typeface="微软雅黑" panose="020B0503020204020204" pitchFamily="34" charset="-122"/>
              </a:rPr>
              <a:t>理论研究</a:t>
            </a:r>
          </a:p>
        </p:txBody>
      </p:sp>
      <p:sp>
        <p:nvSpPr>
          <p:cNvPr id="48139" name="文本框 65"/>
          <p:cNvSpPr txBox="1">
            <a:spLocks noChangeArrowheads="1"/>
          </p:cNvSpPr>
          <p:nvPr/>
        </p:nvSpPr>
        <p:spPr bwMode="auto">
          <a:xfrm>
            <a:off x="1778997" y="3013862"/>
            <a:ext cx="129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70C0"/>
                </a:solidFill>
                <a:latin typeface="微软雅黑" panose="020B0503020204020204" pitchFamily="34" charset="-122"/>
                <a:ea typeface="微软雅黑" panose="020B0503020204020204" pitchFamily="34" charset="-122"/>
              </a:rPr>
              <a:t>工程</a:t>
            </a:r>
            <a:r>
              <a:rPr lang="zh-CN" altLang="en-US" sz="2000" b="1" dirty="0" smtClean="0">
                <a:solidFill>
                  <a:srgbClr val="0070C0"/>
                </a:solidFill>
                <a:latin typeface="微软雅黑" panose="020B0503020204020204" pitchFamily="34" charset="-122"/>
                <a:ea typeface="微软雅黑" panose="020B0503020204020204" pitchFamily="34" charset="-122"/>
              </a:rPr>
              <a:t>开发</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8140" name="文本框 66"/>
          <p:cNvSpPr txBox="1">
            <a:spLocks noChangeArrowheads="1"/>
          </p:cNvSpPr>
          <p:nvPr/>
        </p:nvSpPr>
        <p:spPr bwMode="auto">
          <a:xfrm>
            <a:off x="1778203" y="4548725"/>
            <a:ext cx="12938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FF33CC"/>
                </a:solidFill>
                <a:latin typeface="微软雅黑" panose="020B0503020204020204" pitchFamily="34" charset="-122"/>
                <a:ea typeface="微软雅黑" panose="020B0503020204020204" pitchFamily="34" charset="-122"/>
              </a:rPr>
              <a:t>标准制定</a:t>
            </a:r>
          </a:p>
        </p:txBody>
      </p:sp>
      <p:sp>
        <p:nvSpPr>
          <p:cNvPr id="48141" name="文本框 3"/>
          <p:cNvSpPr txBox="1">
            <a:spLocks noChangeArrowheads="1"/>
          </p:cNvSpPr>
          <p:nvPr/>
        </p:nvSpPr>
        <p:spPr bwMode="auto">
          <a:xfrm>
            <a:off x="1837040" y="6053534"/>
            <a:ext cx="6894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在</a:t>
            </a:r>
            <a:r>
              <a:rPr lang="zh-CN" altLang="en-US" sz="2000" dirty="0">
                <a:solidFill>
                  <a:srgbClr val="FF0000"/>
                </a:solidFill>
                <a:latin typeface="微软雅黑" panose="020B0503020204020204" pitchFamily="34" charset="-122"/>
                <a:ea typeface="微软雅黑" panose="020B0503020204020204" pitchFamily="34" charset="-122"/>
              </a:rPr>
              <a:t>国际化大舞台</a:t>
            </a:r>
            <a:r>
              <a:rPr lang="zh-CN" altLang="en-US" sz="2000" dirty="0">
                <a:latin typeface="微软雅黑" panose="020B0503020204020204" pitchFamily="34" charset="-122"/>
                <a:ea typeface="微软雅黑" panose="020B0503020204020204" pitchFamily="34" charset="-122"/>
              </a:rPr>
              <a:t>展示我们北京邮电大学和光研院的</a:t>
            </a:r>
            <a:r>
              <a:rPr lang="zh-CN" altLang="en-US" sz="2000" b="1" dirty="0">
                <a:solidFill>
                  <a:srgbClr val="FF0000"/>
                </a:solidFill>
                <a:latin typeface="微软雅黑" panose="020B0503020204020204" pitchFamily="34" charset="-122"/>
                <a:ea typeface="微软雅黑" panose="020B0503020204020204" pitchFamily="34" charset="-122"/>
              </a:rPr>
              <a:t>创新能力</a:t>
            </a:r>
          </a:p>
        </p:txBody>
      </p:sp>
      <p:sp>
        <p:nvSpPr>
          <p:cNvPr id="71" name="灯片编号占位符 3"/>
          <p:cNvSpPr>
            <a:spLocks noGrp="1"/>
          </p:cNvSpPr>
          <p:nvPr>
            <p:ph type="sldNum" sz="quarter" idx="12"/>
          </p:nvPr>
        </p:nvSpPr>
        <p:spPr>
          <a:xfrm>
            <a:off x="8491538" y="6448425"/>
            <a:ext cx="609600" cy="381000"/>
          </a:xfrm>
        </p:spPr>
        <p:txBody>
          <a:bodyPr/>
          <a:lstStyle/>
          <a:p>
            <a:pPr>
              <a:defRPr/>
            </a:pPr>
            <a:r>
              <a:rPr lang="en-US" altLang="zh-CN" dirty="0" smtClean="0"/>
              <a:t>22</a:t>
            </a:r>
            <a:endParaRPr lang="en-US" altLang="zh-CN" dirty="0"/>
          </a:p>
        </p:txBody>
      </p:sp>
      <p:sp>
        <p:nvSpPr>
          <p:cNvPr id="3" name="燕尾形 2"/>
          <p:cNvSpPr/>
          <p:nvPr/>
        </p:nvSpPr>
        <p:spPr bwMode="auto">
          <a:xfrm>
            <a:off x="619150" y="6053534"/>
            <a:ext cx="300250" cy="400050"/>
          </a:xfrm>
          <a:prstGeom prst="chevron">
            <a:avLst/>
          </a:prstGeom>
          <a:solidFill>
            <a:srgbClr val="FFFFCC"/>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4" name="燕尾形 33"/>
          <p:cNvSpPr/>
          <p:nvPr/>
        </p:nvSpPr>
        <p:spPr bwMode="auto">
          <a:xfrm>
            <a:off x="960343" y="6053534"/>
            <a:ext cx="300250" cy="400050"/>
          </a:xfrm>
          <a:prstGeom prst="chevron">
            <a:avLst/>
          </a:prstGeom>
          <a:solidFill>
            <a:srgbClr val="FFFFCC"/>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5" name="燕尾形 34"/>
          <p:cNvSpPr/>
          <p:nvPr/>
        </p:nvSpPr>
        <p:spPr bwMode="auto">
          <a:xfrm>
            <a:off x="1347222" y="6053534"/>
            <a:ext cx="300250" cy="400050"/>
          </a:xfrm>
          <a:prstGeom prst="chevron">
            <a:avLst/>
          </a:prstGeom>
          <a:solidFill>
            <a:srgbClr val="FFFFCC"/>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46433"/>
    </mc:Choice>
    <mc:Fallback xmlns="">
      <p:transition advTm="4643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WordArt 5"/>
          <p:cNvSpPr>
            <a:spLocks noChangeArrowheads="1" noChangeShapeType="1" noTextEdit="1"/>
          </p:cNvSpPr>
          <p:nvPr/>
        </p:nvSpPr>
        <p:spPr bwMode="auto">
          <a:xfrm>
            <a:off x="1331913" y="2565400"/>
            <a:ext cx="6119812" cy="746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i="1"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panose="02010609060101010101" pitchFamily="49" charset="-122"/>
                <a:ea typeface="黑体" panose="02010609060101010101" pitchFamily="49" charset="-122"/>
              </a:rPr>
              <a:t>谢谢各位专家！</a:t>
            </a:r>
          </a:p>
        </p:txBody>
      </p:sp>
    </p:spTree>
  </p:cSld>
  <p:clrMapOvr>
    <a:masterClrMapping/>
  </p:clrMapOvr>
  <mc:AlternateContent xmlns:mc="http://schemas.openxmlformats.org/markup-compatibility/2006" xmlns:p14="http://schemas.microsoft.com/office/powerpoint/2010/main">
    <mc:Choice Requires="p14">
      <p:transition p14:dur="0" advTm="4657"/>
    </mc:Choice>
    <mc:Fallback xmlns="">
      <p:transition advTm="465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38125"/>
            <a:ext cx="7772400" cy="676275"/>
          </a:xfrm>
        </p:spPr>
        <p:txBody>
          <a:bodyPr/>
          <a:lstStyle/>
          <a:p>
            <a:pPr>
              <a:defRPr/>
            </a:pPr>
            <a:r>
              <a:rPr lang="en-US" altLang="zh-CN" sz="2800" dirty="0" smtClean="0">
                <a:effectLst/>
                <a:latin typeface="微软雅黑" panose="020B0503020204020204" pitchFamily="34" charset="-122"/>
                <a:ea typeface="微软雅黑" panose="020B0503020204020204" pitchFamily="34" charset="-122"/>
              </a:rPr>
              <a:t>1 </a:t>
            </a:r>
            <a:r>
              <a:rPr lang="zh-CN" altLang="en-US" sz="2800" dirty="0" smtClean="0">
                <a:effectLst/>
                <a:latin typeface="微软雅黑" panose="020B0503020204020204" pitchFamily="34" charset="-122"/>
                <a:ea typeface="微软雅黑" panose="020B0503020204020204" pitchFamily="34" charset="-122"/>
              </a:rPr>
              <a:t>个人情况</a:t>
            </a:r>
            <a:endParaRPr lang="zh-CN" altLang="en-US" sz="2800" dirty="0">
              <a:effectLst/>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a:defRPr/>
            </a:pPr>
            <a:r>
              <a:rPr lang="zh-CN" altLang="en-US" dirty="0" smtClean="0"/>
              <a:t>教育经历</a:t>
            </a:r>
            <a:endParaRPr lang="en-US" altLang="zh-CN" dirty="0" smtClean="0"/>
          </a:p>
          <a:p>
            <a:pPr>
              <a:defRPr/>
            </a:pPr>
            <a:endParaRPr lang="en-US" altLang="zh-CN" dirty="0" smtClean="0">
              <a:effectLst/>
            </a:endParaRPr>
          </a:p>
          <a:p>
            <a:pPr>
              <a:defRPr/>
            </a:pPr>
            <a:endParaRPr lang="en-US" altLang="zh-CN" dirty="0">
              <a:effectLst/>
            </a:endParaRPr>
          </a:p>
          <a:p>
            <a:pPr>
              <a:defRPr/>
            </a:pPr>
            <a:r>
              <a:rPr lang="zh-CN" altLang="en-US" dirty="0"/>
              <a:t>研究</a:t>
            </a:r>
            <a:r>
              <a:rPr lang="zh-CN" altLang="en-US" dirty="0" smtClean="0"/>
              <a:t>成果</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r>
              <a:rPr lang="zh-CN" altLang="en-US" dirty="0" smtClean="0"/>
              <a:t>国际交流</a:t>
            </a:r>
            <a:endParaRPr lang="en-US" altLang="zh-CN" dirty="0" smtClean="0"/>
          </a:p>
          <a:p>
            <a:pPr>
              <a:defRPr/>
            </a:pPr>
            <a:endParaRPr lang="en-US" altLang="zh-CN" dirty="0" smtClean="0"/>
          </a:p>
        </p:txBody>
      </p:sp>
      <p:sp>
        <p:nvSpPr>
          <p:cNvPr id="4" name="灯片编号占位符 3"/>
          <p:cNvSpPr>
            <a:spLocks noGrp="1"/>
          </p:cNvSpPr>
          <p:nvPr>
            <p:ph type="sldNum" sz="quarter" idx="10"/>
          </p:nvPr>
        </p:nvSpPr>
        <p:spPr/>
        <p:txBody>
          <a:bodyPr/>
          <a:lstStyle/>
          <a:p>
            <a:pPr>
              <a:defRPr/>
            </a:pPr>
            <a:fld id="{2A4D42E0-181E-49C9-9FA0-D47EF6C599F9}" type="slidenum">
              <a:rPr lang="en-US" altLang="zh-CN" smtClean="0"/>
              <a:pPr>
                <a:defRPr/>
              </a:pPr>
              <a:t>3</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3323221745"/>
              </p:ext>
            </p:extLst>
          </p:nvPr>
        </p:nvGraphicFramePr>
        <p:xfrm>
          <a:off x="700088" y="3055938"/>
          <a:ext cx="3674268" cy="1097704"/>
        </p:xfrm>
        <a:graphic>
          <a:graphicData uri="http://schemas.openxmlformats.org/drawingml/2006/table">
            <a:tbl>
              <a:tblPr firstRow="1" bandRow="1">
                <a:tableStyleId>{5940675A-B579-460E-94D1-54222C63F5DA}</a:tableStyleId>
              </a:tblPr>
              <a:tblGrid>
                <a:gridCol w="1522412"/>
                <a:gridCol w="2151856"/>
              </a:tblGrid>
              <a:tr h="181698">
                <a:tc>
                  <a:txBody>
                    <a:bodyPr/>
                    <a:lstStyle/>
                    <a:p>
                      <a:r>
                        <a:rPr lang="zh-CN" altLang="en-US" sz="1200" dirty="0" smtClean="0">
                          <a:latin typeface="微软雅黑" panose="020B0503020204020204" pitchFamily="34" charset="-122"/>
                          <a:ea typeface="微软雅黑" panose="020B0503020204020204" pitchFamily="34" charset="-122"/>
                        </a:rPr>
                        <a:t>论文</a:t>
                      </a:r>
                      <a:r>
                        <a:rPr lang="en-US" altLang="zh-CN" sz="1200" dirty="0" smtClean="0">
                          <a:latin typeface="微软雅黑" panose="020B0503020204020204" pitchFamily="34" charset="-122"/>
                          <a:ea typeface="微软雅黑" panose="020B0503020204020204" pitchFamily="34" charset="-122"/>
                        </a:rPr>
                        <a:t>-</a:t>
                      </a:r>
                      <a:r>
                        <a:rPr lang="en-US" altLang="zh-CN" sz="1200" b="1" dirty="0" smtClean="0">
                          <a:solidFill>
                            <a:srgbClr val="FF0000"/>
                          </a:solidFill>
                          <a:latin typeface="微软雅黑" panose="020B0503020204020204" pitchFamily="34" charset="-122"/>
                          <a:ea typeface="微软雅黑" panose="020B0503020204020204" pitchFamily="34" charset="-122"/>
                        </a:rPr>
                        <a:t>8</a:t>
                      </a:r>
                      <a:r>
                        <a:rPr lang="zh-CN" altLang="en-US" sz="1200" dirty="0" smtClean="0">
                          <a:solidFill>
                            <a:srgbClr val="FF0000"/>
                          </a:solidFill>
                          <a:latin typeface="微软雅黑" panose="020B0503020204020204" pitchFamily="34" charset="-122"/>
                          <a:ea typeface="微软雅黑" panose="020B0503020204020204" pitchFamily="34" charset="-122"/>
                        </a:rPr>
                        <a:t>篇</a:t>
                      </a:r>
                      <a:endParaRPr lang="zh-CN" altLang="en-US" sz="1200" dirty="0">
                        <a:solidFill>
                          <a:srgbClr val="FF0000"/>
                        </a:solidFill>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第一作者（学生第一作者）</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r h="181698">
                <a:tc>
                  <a:txBody>
                    <a:bodyPr/>
                    <a:lstStyle/>
                    <a:p>
                      <a:r>
                        <a:rPr lang="en-US" altLang="zh-CN" sz="1200" dirty="0" smtClean="0">
                          <a:latin typeface="微软雅黑" panose="020B0503020204020204" pitchFamily="34" charset="-122"/>
                          <a:ea typeface="微软雅黑" panose="020B0503020204020204" pitchFamily="34" charset="-122"/>
                        </a:rPr>
                        <a:t>SCI</a:t>
                      </a:r>
                      <a:r>
                        <a:rPr lang="zh-CN" altLang="en-US" sz="1200" dirty="0" smtClean="0">
                          <a:latin typeface="微软雅黑" panose="020B0503020204020204" pitchFamily="34" charset="-122"/>
                          <a:ea typeface="微软雅黑" panose="020B0503020204020204" pitchFamily="34" charset="-122"/>
                        </a:rPr>
                        <a:t>检索</a:t>
                      </a:r>
                      <a:r>
                        <a:rPr lang="en-US" altLang="zh-CN" sz="1200" dirty="0" smtClean="0">
                          <a:latin typeface="微软雅黑" panose="020B0503020204020204" pitchFamily="34" charset="-122"/>
                          <a:ea typeface="微软雅黑" panose="020B0503020204020204" pitchFamily="34" charset="-122"/>
                        </a:rPr>
                        <a:t>(OE/JOCN)</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en-US" altLang="zh-CN" sz="1200" dirty="0" smtClean="0">
                          <a:solidFill>
                            <a:srgbClr val="FF0000"/>
                          </a:solidFill>
                          <a:effectLst/>
                          <a:latin typeface="微软雅黑" panose="020B0503020204020204" pitchFamily="34" charset="-122"/>
                          <a:ea typeface="微软雅黑" panose="020B0503020204020204" pitchFamily="34" charset="-122"/>
                        </a:rPr>
                        <a:t>4</a:t>
                      </a:r>
                      <a:endParaRPr lang="zh-CN" altLang="en-US" sz="1200" dirty="0">
                        <a:solidFill>
                          <a:srgbClr val="FF0000"/>
                        </a:solidFill>
                        <a:effectLst/>
                        <a:latin typeface="微软雅黑" panose="020B0503020204020204" pitchFamily="34" charset="-122"/>
                        <a:ea typeface="微软雅黑" panose="020B0503020204020204" pitchFamily="34" charset="-122"/>
                      </a:endParaRPr>
                    </a:p>
                  </a:txBody>
                  <a:tcPr marL="91435" marR="91435" marT="45773" marB="45773"/>
                </a:tc>
              </a:tr>
              <a:tr h="181698">
                <a:tc>
                  <a:txBody>
                    <a:bodyPr/>
                    <a:lstStyle/>
                    <a:p>
                      <a:r>
                        <a:rPr lang="en-US" altLang="zh-CN" sz="1200" dirty="0" smtClean="0">
                          <a:latin typeface="微软雅黑" panose="020B0503020204020204" pitchFamily="34" charset="-122"/>
                          <a:ea typeface="微软雅黑" panose="020B0503020204020204" pitchFamily="34" charset="-122"/>
                        </a:rPr>
                        <a:t>EI</a:t>
                      </a:r>
                      <a:r>
                        <a:rPr lang="zh-CN" altLang="en-US" sz="1200" dirty="0" smtClean="0">
                          <a:latin typeface="微软雅黑" panose="020B0503020204020204" pitchFamily="34" charset="-122"/>
                          <a:ea typeface="微软雅黑" panose="020B0503020204020204" pitchFamily="34" charset="-122"/>
                        </a:rPr>
                        <a:t>检索</a:t>
                      </a:r>
                      <a:r>
                        <a:rPr lang="en-US" altLang="zh-CN" sz="1200" dirty="0" smtClean="0">
                          <a:latin typeface="微软雅黑" panose="020B0503020204020204" pitchFamily="34" charset="-122"/>
                          <a:ea typeface="微软雅黑" panose="020B0503020204020204" pitchFamily="34" charset="-122"/>
                        </a:rPr>
                        <a:t>(OFC/ECOC)</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r h="181698">
                <a:tc>
                  <a:txBody>
                    <a:bodyPr/>
                    <a:lstStyle/>
                    <a:p>
                      <a:r>
                        <a:rPr lang="en-US" altLang="zh-CN" sz="1200" dirty="0" smtClean="0">
                          <a:latin typeface="微软雅黑" panose="020B0503020204020204" pitchFamily="34" charset="-122"/>
                          <a:ea typeface="微软雅黑" panose="020B0503020204020204" pitchFamily="34" charset="-122"/>
                        </a:rPr>
                        <a:t>SCI</a:t>
                      </a:r>
                      <a:r>
                        <a:rPr lang="zh-CN" altLang="en-US" sz="1200" dirty="0" smtClean="0">
                          <a:latin typeface="微软雅黑" panose="020B0503020204020204" pitchFamily="34" charset="-122"/>
                          <a:ea typeface="微软雅黑" panose="020B0503020204020204" pitchFamily="34" charset="-122"/>
                        </a:rPr>
                        <a:t>在审</a:t>
                      </a:r>
                      <a:r>
                        <a:rPr lang="en-US" altLang="zh-CN" sz="1200" dirty="0" smtClean="0">
                          <a:latin typeface="微软雅黑" panose="020B0503020204020204" pitchFamily="34" charset="-122"/>
                          <a:ea typeface="微软雅黑" panose="020B0503020204020204" pitchFamily="34" charset="-122"/>
                        </a:rPr>
                        <a:t>(JLT/OE)</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33562758"/>
              </p:ext>
            </p:extLst>
          </p:nvPr>
        </p:nvGraphicFramePr>
        <p:xfrm>
          <a:off x="4663281" y="4476905"/>
          <a:ext cx="3721708" cy="616649"/>
        </p:xfrm>
        <a:graphic>
          <a:graphicData uri="http://schemas.openxmlformats.org/drawingml/2006/table">
            <a:tbl>
              <a:tblPr firstRow="1" bandRow="1">
                <a:tableStyleId>{5940675A-B579-460E-94D1-54222C63F5DA}</a:tableStyleId>
              </a:tblPr>
              <a:tblGrid>
                <a:gridCol w="1545070"/>
                <a:gridCol w="2176638"/>
              </a:tblGrid>
              <a:tr h="306198">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专利</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en-US" altLang="zh-CN" sz="1200" b="1" kern="1200" dirty="0" smtClean="0">
                          <a:solidFill>
                            <a:srgbClr val="FF0000"/>
                          </a:solidFill>
                          <a:latin typeface="微软雅黑" panose="020B0503020204020204" pitchFamily="34" charset="-122"/>
                          <a:ea typeface="微软雅黑" panose="020B0503020204020204" pitchFamily="34" charset="-122"/>
                          <a:cs typeface="+mn-cs"/>
                        </a:rPr>
                        <a:t>1</a:t>
                      </a:r>
                      <a:r>
                        <a:rPr lang="zh-CN" altLang="en-US" sz="1200" kern="1200" dirty="0" smtClean="0">
                          <a:solidFill>
                            <a:srgbClr val="FF0000"/>
                          </a:solidFill>
                          <a:latin typeface="微软雅黑" panose="020B0503020204020204" pitchFamily="34" charset="-122"/>
                          <a:ea typeface="微软雅黑" panose="020B0503020204020204" pitchFamily="34" charset="-122"/>
                          <a:cs typeface="+mn-cs"/>
                        </a:rPr>
                        <a:t>项</a:t>
                      </a:r>
                      <a:endParaRPr lang="zh-CN" altLang="en-US" sz="1200" kern="1200" dirty="0">
                        <a:solidFill>
                          <a:srgbClr val="FF0000"/>
                        </a:solidFill>
                        <a:latin typeface="微软雅黑" panose="020B0503020204020204" pitchFamily="34" charset="-122"/>
                        <a:ea typeface="微软雅黑" panose="020B0503020204020204" pitchFamily="34" charset="-122"/>
                        <a:cs typeface="+mn-cs"/>
                      </a:endParaRPr>
                    </a:p>
                  </a:txBody>
                  <a:tcPr marL="91438" marR="91438" marT="45730" marB="45730"/>
                </a:tc>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第一发明人</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38" marR="91438" marT="45730" marB="45730"/>
                </a:tc>
              </a:tr>
              <a:tr h="310451">
                <a:tc>
                  <a:txBody>
                    <a:bodyPr/>
                    <a:lstStyle/>
                    <a:p>
                      <a:pPr marL="0" algn="l" defTabSz="914400" rtl="0" eaLnBrk="1" latinLnBrk="0" hangingPunct="1"/>
                      <a:r>
                        <a:rPr lang="zh-CN" altLang="en-US" sz="1200" kern="1200" dirty="0" smtClean="0">
                          <a:solidFill>
                            <a:srgbClr val="FF0000"/>
                          </a:solidFill>
                          <a:latin typeface="微软雅黑" panose="020B0503020204020204" pitchFamily="34" charset="-122"/>
                          <a:ea typeface="微软雅黑" panose="020B0503020204020204" pitchFamily="34" charset="-122"/>
                          <a:cs typeface="+mn-cs"/>
                        </a:rPr>
                        <a:t>国际专利</a:t>
                      </a:r>
                      <a:endParaRPr lang="zh-CN" altLang="en-US" sz="1200" kern="1200" dirty="0">
                        <a:solidFill>
                          <a:srgbClr val="FF0000"/>
                        </a:solidFill>
                        <a:latin typeface="微软雅黑" panose="020B0503020204020204" pitchFamily="34" charset="-122"/>
                        <a:ea typeface="微软雅黑" panose="020B0503020204020204" pitchFamily="34" charset="-122"/>
                        <a:cs typeface="+mn-cs"/>
                      </a:endParaRPr>
                    </a:p>
                  </a:txBody>
                  <a:tcPr marL="91438" marR="91438" marT="45730" marB="45730"/>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38" marR="91438" marT="45730" marB="45730"/>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002448398"/>
              </p:ext>
            </p:extLst>
          </p:nvPr>
        </p:nvGraphicFramePr>
        <p:xfrm>
          <a:off x="709613" y="4484017"/>
          <a:ext cx="3685196" cy="609536"/>
        </p:xfrm>
        <a:graphic>
          <a:graphicData uri="http://schemas.openxmlformats.org/drawingml/2006/table">
            <a:tbl>
              <a:tblPr firstRow="1" bandRow="1">
                <a:tableStyleId>{5940675A-B579-460E-94D1-54222C63F5DA}</a:tableStyleId>
              </a:tblPr>
              <a:tblGrid>
                <a:gridCol w="1246187"/>
                <a:gridCol w="2439009"/>
              </a:tblGrid>
              <a:tr h="304768">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标准提案</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en-US" altLang="zh-CN" sz="1200" b="1" kern="1200" dirty="0" smtClean="0">
                          <a:solidFill>
                            <a:srgbClr val="FF0000"/>
                          </a:solidFill>
                          <a:latin typeface="微软雅黑" panose="020B0503020204020204" pitchFamily="34" charset="-122"/>
                          <a:ea typeface="微软雅黑" panose="020B0503020204020204" pitchFamily="34" charset="-122"/>
                          <a:cs typeface="+mn-cs"/>
                        </a:rPr>
                        <a:t>3</a:t>
                      </a:r>
                      <a:r>
                        <a:rPr lang="zh-CN" altLang="en-US" sz="1200" kern="1200" dirty="0" smtClean="0">
                          <a:solidFill>
                            <a:srgbClr val="FF0000"/>
                          </a:solidFill>
                          <a:latin typeface="微软雅黑" panose="020B0503020204020204" pitchFamily="34" charset="-122"/>
                          <a:ea typeface="微软雅黑" panose="020B0503020204020204" pitchFamily="34" charset="-122"/>
                          <a:cs typeface="+mn-cs"/>
                        </a:rPr>
                        <a:t>篇</a:t>
                      </a:r>
                      <a:endParaRPr lang="zh-CN" altLang="en-US" sz="1200" kern="1200" dirty="0">
                        <a:solidFill>
                          <a:srgbClr val="FF0000"/>
                        </a:solidFill>
                        <a:latin typeface="微软雅黑" panose="020B0503020204020204" pitchFamily="34" charset="-122"/>
                        <a:ea typeface="微软雅黑" panose="020B0503020204020204" pitchFamily="34" charset="-122"/>
                        <a:cs typeface="+mn-cs"/>
                      </a:endParaRPr>
                    </a:p>
                  </a:txBody>
                  <a:tcPr marL="91442" marR="91442" marT="45553" marB="45553"/>
                </a:tc>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第一作者（北邮单位第一作者）</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r>
              <a:tr h="304768">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IETF</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3</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43935108"/>
              </p:ext>
            </p:extLst>
          </p:nvPr>
        </p:nvGraphicFramePr>
        <p:xfrm>
          <a:off x="690563" y="5749925"/>
          <a:ext cx="7345362" cy="644539"/>
        </p:xfrm>
        <a:graphic>
          <a:graphicData uri="http://schemas.openxmlformats.org/drawingml/2006/table">
            <a:tbl>
              <a:tblPr firstRow="1" bandRow="1">
                <a:tableStyleId>{5940675A-B579-460E-94D1-54222C63F5DA}</a:tableStyleId>
              </a:tblPr>
              <a:tblGrid>
                <a:gridCol w="1860075"/>
                <a:gridCol w="1828845"/>
                <a:gridCol w="1858827"/>
                <a:gridCol w="1797615"/>
              </a:tblGrid>
              <a:tr h="274182">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国际交流</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en-US" altLang="zh-CN" sz="1200" b="1" kern="1200" dirty="0" smtClean="0">
                          <a:solidFill>
                            <a:srgbClr val="FF0000"/>
                          </a:solidFill>
                          <a:latin typeface="微软雅黑" panose="020B0503020204020204" pitchFamily="34" charset="-122"/>
                          <a:ea typeface="微软雅黑" panose="020B0503020204020204" pitchFamily="34" charset="-122"/>
                          <a:cs typeface="+mn-cs"/>
                        </a:rPr>
                        <a:t>7</a:t>
                      </a:r>
                      <a:r>
                        <a:rPr lang="zh-CN" altLang="en-US" sz="1200" kern="1200" dirty="0" smtClean="0">
                          <a:solidFill>
                            <a:srgbClr val="FF0000"/>
                          </a:solidFill>
                          <a:latin typeface="微软雅黑" panose="020B0503020204020204" pitchFamily="34" charset="-122"/>
                          <a:ea typeface="微软雅黑" panose="020B0503020204020204" pitchFamily="34" charset="-122"/>
                          <a:cs typeface="+mn-cs"/>
                        </a:rPr>
                        <a:t>次</a:t>
                      </a:r>
                      <a:endParaRPr lang="zh-CN" altLang="en-US" sz="1200" kern="1200" dirty="0">
                        <a:solidFill>
                          <a:srgbClr val="FF0000"/>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口头报告</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zh-CN" altLang="en-US" sz="1200" kern="1200" dirty="0" smtClean="0">
                          <a:solidFill>
                            <a:srgbClr val="FF0000"/>
                          </a:solidFill>
                          <a:latin typeface="微软雅黑" panose="020B0503020204020204" pitchFamily="34" charset="-122"/>
                          <a:ea typeface="微软雅黑" panose="020B0503020204020204" pitchFamily="34" charset="-122"/>
                          <a:cs typeface="+mn-cs"/>
                        </a:rPr>
                        <a:t>样机展示</a:t>
                      </a:r>
                      <a:endParaRPr lang="zh-CN" altLang="en-US" sz="1200" kern="1200" dirty="0">
                        <a:solidFill>
                          <a:srgbClr val="FF0000"/>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共计</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r>
              <a:tr h="370343">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学术</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产业会议</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3</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4</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7</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658" marB="45658"/>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54863051"/>
              </p:ext>
            </p:extLst>
          </p:nvPr>
        </p:nvGraphicFramePr>
        <p:xfrm>
          <a:off x="709613" y="1490663"/>
          <a:ext cx="7348536" cy="823911"/>
        </p:xfrm>
        <a:graphic>
          <a:graphicData uri="http://schemas.openxmlformats.org/drawingml/2006/table">
            <a:tbl>
              <a:tblPr firstRow="1" bandRow="1">
                <a:tableStyleId>{5940675A-B579-460E-94D1-54222C63F5DA}</a:tableStyleId>
              </a:tblPr>
              <a:tblGrid>
                <a:gridCol w="1837134"/>
                <a:gridCol w="1837134"/>
                <a:gridCol w="1837134"/>
                <a:gridCol w="1837134"/>
              </a:tblGrid>
              <a:tr h="274637">
                <a:tc>
                  <a:txBody>
                    <a:bodyPr/>
                    <a:lstStyle/>
                    <a:p>
                      <a:r>
                        <a:rPr lang="zh-CN" altLang="en-US" sz="1200" dirty="0" smtClean="0">
                          <a:latin typeface="微软雅黑" panose="020B0503020204020204" pitchFamily="34" charset="-122"/>
                          <a:ea typeface="微软雅黑" panose="020B0503020204020204" pitchFamily="34" charset="-122"/>
                        </a:rPr>
                        <a:t>时间</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专业</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学位</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单位</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r h="274637">
                <a:tc>
                  <a:txBody>
                    <a:bodyPr/>
                    <a:lstStyle/>
                    <a:p>
                      <a:r>
                        <a:rPr lang="en-US" altLang="zh-CN" sz="1200" dirty="0" smtClean="0">
                          <a:latin typeface="微软雅黑" panose="020B0503020204020204" pitchFamily="34" charset="-122"/>
                          <a:ea typeface="微软雅黑" panose="020B0503020204020204" pitchFamily="34" charset="-122"/>
                        </a:rPr>
                        <a:t>2011-2015</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通信工程</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学士</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北京邮电大学</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r h="274637">
                <a:tc>
                  <a:txBody>
                    <a:bodyPr/>
                    <a:lstStyle/>
                    <a:p>
                      <a:r>
                        <a:rPr lang="en-US" altLang="zh-CN" sz="1200" dirty="0" smtClean="0">
                          <a:latin typeface="微软雅黑" panose="020B0503020204020204" pitchFamily="34" charset="-122"/>
                          <a:ea typeface="微软雅黑" panose="020B0503020204020204" pitchFamily="34" charset="-122"/>
                        </a:rPr>
                        <a:t>2015-</a:t>
                      </a:r>
                      <a:r>
                        <a:rPr lang="zh-CN" altLang="en-US" sz="1200" dirty="0" smtClean="0">
                          <a:latin typeface="微软雅黑" panose="020B0503020204020204" pitchFamily="34" charset="-122"/>
                          <a:ea typeface="微软雅黑" panose="020B0503020204020204" pitchFamily="34" charset="-122"/>
                        </a:rPr>
                        <a:t>今</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信息与通信工程</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博士</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c>
                  <a:txBody>
                    <a:bodyPr/>
                    <a:lstStyle/>
                    <a:p>
                      <a:r>
                        <a:rPr lang="zh-CN" altLang="en-US" sz="1200" dirty="0" smtClean="0">
                          <a:latin typeface="微软雅黑" panose="020B0503020204020204" pitchFamily="34" charset="-122"/>
                          <a:ea typeface="微软雅黑" panose="020B0503020204020204" pitchFamily="34" charset="-122"/>
                        </a:rPr>
                        <a:t>北京邮电大学</a:t>
                      </a:r>
                      <a:endParaRPr lang="zh-CN" altLang="en-US" sz="1200" dirty="0">
                        <a:latin typeface="微软雅黑" panose="020B0503020204020204" pitchFamily="34" charset="-122"/>
                        <a:ea typeface="微软雅黑" panose="020B0503020204020204" pitchFamily="34" charset="-122"/>
                      </a:endParaRPr>
                    </a:p>
                  </a:txBody>
                  <a:tcPr marL="91435" marR="91435" marT="45773" marB="45773"/>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330795204"/>
              </p:ext>
            </p:extLst>
          </p:nvPr>
        </p:nvGraphicFramePr>
        <p:xfrm>
          <a:off x="4663281" y="3055938"/>
          <a:ext cx="3685196" cy="823910"/>
        </p:xfrm>
        <a:graphic>
          <a:graphicData uri="http://schemas.openxmlformats.org/drawingml/2006/table">
            <a:tbl>
              <a:tblPr firstRow="1" bandRow="1">
                <a:tableStyleId>{5940675A-B579-460E-94D1-54222C63F5DA}</a:tableStyleId>
              </a:tblPr>
              <a:tblGrid>
                <a:gridCol w="2389188"/>
                <a:gridCol w="1296008"/>
              </a:tblGrid>
              <a:tr h="308872">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参与国家</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企业项目</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en-US" altLang="zh-CN" sz="1200" b="1" kern="1200" dirty="0" smtClean="0">
                          <a:solidFill>
                            <a:srgbClr val="FF0000"/>
                          </a:solidFill>
                          <a:latin typeface="微软雅黑" panose="020B0503020204020204" pitchFamily="34" charset="-122"/>
                          <a:ea typeface="微软雅黑" panose="020B0503020204020204" pitchFamily="34" charset="-122"/>
                          <a:cs typeface="+mn-cs"/>
                        </a:rPr>
                        <a:t>6</a:t>
                      </a:r>
                      <a:r>
                        <a:rPr lang="zh-CN" altLang="en-US" sz="1200" b="1" kern="1200" dirty="0" smtClean="0">
                          <a:solidFill>
                            <a:srgbClr val="FF0000"/>
                          </a:solidFill>
                          <a:latin typeface="微软雅黑" panose="020B0503020204020204" pitchFamily="34" charset="-122"/>
                          <a:ea typeface="微软雅黑" panose="020B0503020204020204" pitchFamily="34" charset="-122"/>
                          <a:cs typeface="+mn-cs"/>
                        </a:rPr>
                        <a:t>项</a:t>
                      </a:r>
                      <a:endParaRPr lang="zh-CN" altLang="en-US" sz="1200" b="1" kern="1200" dirty="0">
                        <a:solidFill>
                          <a:srgbClr val="FF0000"/>
                        </a:solidFill>
                        <a:latin typeface="微软雅黑" panose="020B0503020204020204" pitchFamily="34" charset="-122"/>
                        <a:ea typeface="微软雅黑" panose="020B0503020204020204" pitchFamily="34" charset="-122"/>
                        <a:cs typeface="+mn-cs"/>
                      </a:endParaRPr>
                    </a:p>
                  </a:txBody>
                  <a:tcPr marL="91442" marR="91442" marT="45553" marB="45553"/>
                </a:tc>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组长（副组长）</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r>
              <a:tr h="515038">
                <a:tc>
                  <a:txBody>
                    <a:bodyPr/>
                    <a:lstStyle/>
                    <a:p>
                      <a:pPr marL="0" algn="l" defTabSz="914400" rtl="0" eaLnBrk="1" latinLnBrk="0" hangingPunct="1"/>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自然基金</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中兴</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中国电信</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华为</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国家电网等</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c>
                  <a:txBody>
                    <a:bodyPr/>
                    <a:lstStyle/>
                    <a:p>
                      <a:pPr marL="0" algn="l" defTabSz="914400" rtl="0" eaLnBrk="1" latinLnBrk="0" hangingPunct="1"/>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6</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42" marR="91442" marT="45553" marB="45553"/>
                </a:tc>
              </a:tr>
            </a:tbl>
          </a:graphicData>
        </a:graphic>
      </p:graphicFrame>
    </p:spTree>
  </p:cSld>
  <p:clrMapOvr>
    <a:masterClrMapping/>
  </p:clrMapOvr>
  <mc:AlternateContent xmlns:mc="http://schemas.openxmlformats.org/markup-compatibility/2006" xmlns:p14="http://schemas.microsoft.com/office/powerpoint/2010/main">
    <mc:Choice Requires="p14">
      <p:transition p14:dur="0" advTm="109477"/>
    </mc:Choice>
    <mc:Fallback xmlns="">
      <p:transition advTm="10947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学术成果方面：</a:t>
            </a:r>
          </a:p>
        </p:txBody>
      </p:sp>
      <p:sp>
        <p:nvSpPr>
          <p:cNvPr id="3" name="内容占位符 2"/>
          <p:cNvSpPr>
            <a:spLocks noGrp="1"/>
          </p:cNvSpPr>
          <p:nvPr>
            <p:ph idx="1"/>
          </p:nvPr>
        </p:nvSpPr>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(1)</a:t>
            </a:r>
            <a:r>
              <a:rPr lang="zh-CN" altLang="en-US" sz="2800" dirty="0" smtClean="0">
                <a:effectLst/>
                <a:latin typeface="微软雅黑" panose="020B0503020204020204" pitchFamily="34" charset="-122"/>
                <a:ea typeface="微软雅黑" panose="020B0503020204020204" pitchFamily="34" charset="-122"/>
              </a:rPr>
              <a:t>基于软件定义网络的动态带宽分配技术研究</a:t>
            </a:r>
            <a:endParaRPr lang="en-US" altLang="zh-CN" sz="2800" dirty="0" smtClean="0">
              <a:effectLst/>
              <a:latin typeface="微软雅黑" panose="020B0503020204020204" pitchFamily="34" charset="-122"/>
              <a:ea typeface="微软雅黑" panose="020B0503020204020204" pitchFamily="34" charset="-122"/>
            </a:endParaRPr>
          </a:p>
          <a:p>
            <a:pPr marL="0" indent="0" algn="just">
              <a:buNone/>
            </a:pPr>
            <a:r>
              <a:rPr lang="zh-CN" altLang="en-US" sz="1800" dirty="0" smtClean="0">
                <a:effectLst/>
                <a:latin typeface="微软雅黑" panose="020B0503020204020204" pitchFamily="34" charset="-122"/>
                <a:ea typeface="微软雅黑" panose="020B0503020204020204" pitchFamily="34" charset="-122"/>
              </a:rPr>
              <a:t>针对光接入网中带宽分配策略僵化问题，</a:t>
            </a:r>
            <a:r>
              <a:rPr lang="zh-CN" altLang="en-US" sz="1800" dirty="0" smtClean="0">
                <a:solidFill>
                  <a:srgbClr val="FF0000"/>
                </a:solidFill>
                <a:effectLst/>
                <a:latin typeface="微软雅黑" panose="020B0503020204020204" pitchFamily="34" charset="-122"/>
                <a:ea typeface="微软雅黑" panose="020B0503020204020204" pitchFamily="34" charset="-122"/>
              </a:rPr>
              <a:t>首次</a:t>
            </a:r>
            <a:r>
              <a:rPr lang="zh-CN" altLang="en-US" sz="1800" dirty="0" smtClean="0">
                <a:effectLst/>
                <a:latin typeface="微软雅黑" panose="020B0503020204020204" pitchFamily="34" charset="-122"/>
                <a:ea typeface="微软雅黑" panose="020B0503020204020204" pitchFamily="34" charset="-122"/>
              </a:rPr>
              <a:t>提出</a:t>
            </a:r>
            <a:r>
              <a:rPr lang="zh-CN" altLang="en-US" sz="1800" dirty="0">
                <a:effectLst/>
                <a:latin typeface="微软雅黑" panose="020B0503020204020204" pitchFamily="34" charset="-122"/>
                <a:ea typeface="微软雅黑" panose="020B0503020204020204" pitchFamily="34" charset="-122"/>
              </a:rPr>
              <a:t>了</a:t>
            </a:r>
            <a:r>
              <a:rPr lang="zh-CN" altLang="en-US" sz="1800" dirty="0" smtClean="0">
                <a:effectLst/>
                <a:latin typeface="微软雅黑" panose="020B0503020204020204" pitchFamily="34" charset="-122"/>
                <a:ea typeface="微软雅黑" panose="020B0503020204020204" pitchFamily="34" charset="-122"/>
              </a:rPr>
              <a:t>基于</a:t>
            </a:r>
            <a:r>
              <a:rPr lang="zh-CN" altLang="en-US" sz="1800" dirty="0" smtClean="0">
                <a:solidFill>
                  <a:srgbClr val="FF0000"/>
                </a:solidFill>
                <a:effectLst/>
                <a:latin typeface="微软雅黑" panose="020B0503020204020204" pitchFamily="34" charset="-122"/>
                <a:ea typeface="微软雅黑" panose="020B0503020204020204" pitchFamily="34" charset="-122"/>
              </a:rPr>
              <a:t>软件定义网络</a:t>
            </a:r>
            <a:r>
              <a:rPr lang="zh-CN" altLang="en-US" sz="1800" dirty="0" smtClean="0">
                <a:effectLst/>
                <a:latin typeface="微软雅黑" panose="020B0503020204020204" pitchFamily="34" charset="-122"/>
                <a:ea typeface="微软雅黑" panose="020B0503020204020204" pitchFamily="34" charset="-122"/>
              </a:rPr>
              <a:t>的</a:t>
            </a:r>
            <a:r>
              <a:rPr lang="zh-CN" altLang="en-US" sz="1800" dirty="0" smtClean="0">
                <a:solidFill>
                  <a:srgbClr val="FF0000"/>
                </a:solidFill>
                <a:effectLst/>
                <a:latin typeface="微软雅黑" panose="020B0503020204020204" pitchFamily="34" charset="-122"/>
                <a:ea typeface="微软雅黑" panose="020B0503020204020204" pitchFamily="34" charset="-122"/>
              </a:rPr>
              <a:t>动态带宽分配</a:t>
            </a:r>
            <a:r>
              <a:rPr lang="zh-CN" altLang="en-US" sz="1800" dirty="0" smtClean="0">
                <a:effectLst/>
                <a:latin typeface="微软雅黑" panose="020B0503020204020204" pitchFamily="34" charset="-122"/>
                <a:ea typeface="微软雅黑" panose="020B0503020204020204" pitchFamily="34" charset="-122"/>
              </a:rPr>
              <a:t>方案</a:t>
            </a:r>
            <a:r>
              <a:rPr lang="zh-CN" altLang="en-US" sz="1800" dirty="0">
                <a:effectLst/>
                <a:latin typeface="微软雅黑" panose="020B0503020204020204" pitchFamily="34" charset="-122"/>
                <a:ea typeface="微软雅黑" panose="020B0503020204020204" pitchFamily="34" charset="-122"/>
              </a:rPr>
              <a:t>，</a:t>
            </a:r>
            <a:r>
              <a:rPr lang="zh-CN" altLang="en-US" sz="1800" dirty="0" smtClean="0">
                <a:effectLst/>
                <a:latin typeface="微软雅黑" panose="020B0503020204020204" pitchFamily="34" charset="-122"/>
                <a:ea typeface="微软雅黑" panose="020B0503020204020204" pitchFamily="34" charset="-122"/>
              </a:rPr>
              <a:t>并进行</a:t>
            </a:r>
            <a:r>
              <a:rPr lang="zh-CN" altLang="en-US" sz="1800" dirty="0">
                <a:effectLst/>
                <a:latin typeface="微软雅黑" panose="020B0503020204020204" pitchFamily="34" charset="-122"/>
                <a:ea typeface="微软雅黑" panose="020B0503020204020204" pitchFamily="34" charset="-122"/>
              </a:rPr>
              <a:t>了</a:t>
            </a:r>
            <a:r>
              <a:rPr lang="zh-CN" altLang="en-US" sz="1800" dirty="0" smtClean="0">
                <a:effectLst/>
                <a:latin typeface="微软雅黑" panose="020B0503020204020204" pitchFamily="34" charset="-122"/>
                <a:ea typeface="微软雅黑" panose="020B0503020204020204" pitchFamily="34" charset="-122"/>
              </a:rPr>
              <a:t>实验验证</a:t>
            </a:r>
            <a:r>
              <a:rPr lang="zh-CN" altLang="en-US" sz="1800" dirty="0">
                <a:effectLst/>
                <a:latin typeface="微软雅黑" panose="020B0503020204020204" pitchFamily="34" charset="-122"/>
                <a:ea typeface="微软雅黑" panose="020B0503020204020204" pitchFamily="34" charset="-122"/>
              </a:rPr>
              <a:t>，</a:t>
            </a:r>
            <a:r>
              <a:rPr lang="zh-CN" altLang="en-US" sz="1800" dirty="0" smtClean="0">
                <a:effectLst/>
                <a:latin typeface="微软雅黑" panose="020B0503020204020204" pitchFamily="34" charset="-122"/>
                <a:ea typeface="微软雅黑" panose="020B0503020204020204" pitchFamily="34" charset="-122"/>
              </a:rPr>
              <a:t>形成</a:t>
            </a:r>
            <a:r>
              <a:rPr lang="en-US" altLang="zh-CN" sz="1800" dirty="0" smtClean="0">
                <a:effectLst/>
                <a:latin typeface="微软雅黑" panose="020B0503020204020204" pitchFamily="34" charset="-122"/>
                <a:ea typeface="微软雅黑" panose="020B0503020204020204" pitchFamily="34" charset="-122"/>
              </a:rPr>
              <a:t>SCI</a:t>
            </a:r>
            <a:r>
              <a:rPr lang="zh-CN" altLang="en-US" sz="1800" dirty="0">
                <a:effectLst/>
                <a:latin typeface="微软雅黑" panose="020B0503020204020204" pitchFamily="34" charset="-122"/>
                <a:ea typeface="微软雅黑" panose="020B0503020204020204" pitchFamily="34" charset="-122"/>
              </a:rPr>
              <a:t>检索</a:t>
            </a:r>
            <a:r>
              <a:rPr lang="zh-CN" altLang="en-US" sz="1800" dirty="0" smtClean="0">
                <a:effectLst/>
                <a:latin typeface="微软雅黑" panose="020B0503020204020204" pitchFamily="34" charset="-122"/>
                <a:ea typeface="微软雅黑" panose="020B0503020204020204" pitchFamily="34" charset="-122"/>
              </a:rPr>
              <a:t>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2</a:t>
            </a:r>
            <a:r>
              <a:rPr lang="zh-CN" altLang="en-US" sz="1800" dirty="0" smtClean="0">
                <a:effectLst/>
                <a:latin typeface="微软雅黑" panose="020B0503020204020204" pitchFamily="34" charset="-122"/>
                <a:ea typeface="微软雅黑" panose="020B0503020204020204" pitchFamily="34" charset="-122"/>
              </a:rPr>
              <a:t>篇</a:t>
            </a:r>
            <a:r>
              <a:rPr lang="zh-CN" altLang="en-US" sz="1800" dirty="0">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4</a:t>
            </a:fld>
            <a:endParaRPr lang="en-US" altLang="zh-CN"/>
          </a:p>
        </p:txBody>
      </p:sp>
      <p:sp>
        <p:nvSpPr>
          <p:cNvPr id="6" name="文本框 5"/>
          <p:cNvSpPr txBox="1"/>
          <p:nvPr/>
        </p:nvSpPr>
        <p:spPr>
          <a:xfrm>
            <a:off x="363663" y="2227148"/>
            <a:ext cx="125042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方案</a:t>
            </a:r>
            <a:r>
              <a:rPr lang="zh-CN" altLang="en-US" b="1" dirty="0" smtClean="0">
                <a:solidFill>
                  <a:srgbClr val="C00000"/>
                </a:solidFill>
                <a:latin typeface="微软雅黑" panose="020B0503020204020204" pitchFamily="34" charset="-122"/>
                <a:ea typeface="微软雅黑" panose="020B0503020204020204" pitchFamily="34" charset="-122"/>
              </a:rPr>
              <a:t>展示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4"/>
          <p:cNvSpPr>
            <a:spLocks noChangeArrowheads="1"/>
          </p:cNvSpPr>
          <p:nvPr/>
        </p:nvSpPr>
        <p:spPr bwMode="auto">
          <a:xfrm>
            <a:off x="393879" y="5319800"/>
            <a:ext cx="85121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smtClean="0">
                <a:latin typeface="微软雅黑" panose="020B0503020204020204" pitchFamily="34" charset="-122"/>
                <a:ea typeface="微软雅黑" panose="020B0503020204020204" pitchFamily="34" charset="-122"/>
              </a:rPr>
              <a:t>[1] </a:t>
            </a:r>
            <a:r>
              <a:rPr lang="en-US" altLang="zh-CN" sz="1400" dirty="0" err="1" smtClean="0">
                <a:latin typeface="微软雅黑" panose="020B0503020204020204" pitchFamily="34" charset="-122"/>
                <a:ea typeface="微软雅黑" panose="020B0503020204020204" pitchFamily="34" charset="-122"/>
              </a:rPr>
              <a:t>Yongli</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Zhao, </a:t>
            </a:r>
            <a:r>
              <a:rPr lang="en-US" altLang="zh-CN" sz="1400" b="1" dirty="0" err="1">
                <a:latin typeface="微软雅黑" panose="020B0503020204020204" pitchFamily="34" charset="-122"/>
                <a:ea typeface="微软雅黑" panose="020B0503020204020204" pitchFamily="34" charset="-122"/>
              </a:rPr>
              <a:t>Boyuan</a:t>
            </a:r>
            <a:r>
              <a:rPr lang="en-US" altLang="zh-CN" sz="1400" b="1" dirty="0">
                <a:latin typeface="微软雅黑" panose="020B0503020204020204" pitchFamily="34" charset="-122"/>
                <a:ea typeface="微软雅黑" panose="020B0503020204020204" pitchFamily="34" charset="-122"/>
              </a:rPr>
              <a:t> Yan</a:t>
            </a:r>
            <a:r>
              <a:rPr lang="en-US" altLang="zh-CN" sz="1400" dirty="0">
                <a:latin typeface="微软雅黑" panose="020B0503020204020204" pitchFamily="34" charset="-122"/>
                <a:ea typeface="微软雅黑" panose="020B0503020204020204" pitchFamily="34" charset="-122"/>
              </a:rPr>
              <a:t>, et al., </a:t>
            </a:r>
            <a:r>
              <a:rPr lang="en-US" altLang="zh-CN" sz="1400" dirty="0" smtClean="0">
                <a:latin typeface="微软雅黑" panose="020B0503020204020204" pitchFamily="34" charset="-122"/>
                <a:ea typeface="微软雅黑" panose="020B0503020204020204" pitchFamily="34" charset="-122"/>
              </a:rPr>
              <a:t>“Software </a:t>
            </a:r>
            <a:r>
              <a:rPr lang="en-US" altLang="zh-CN" sz="1400" dirty="0">
                <a:latin typeface="微软雅黑" panose="020B0503020204020204" pitchFamily="34" charset="-122"/>
                <a:ea typeface="微软雅黑" panose="020B0503020204020204" pitchFamily="34" charset="-122"/>
              </a:rPr>
              <a:t>defined passive optical networks with energy-efficient control strategy</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International Journal for Light and Electron Optics 127, 11211-11219, </a:t>
            </a:r>
            <a:r>
              <a:rPr lang="en-US" altLang="zh-CN" sz="1400" dirty="0" smtClean="0">
                <a:latin typeface="微软雅黑" panose="020B0503020204020204" pitchFamily="34" charset="-122"/>
                <a:ea typeface="微软雅黑" panose="020B0503020204020204" pitchFamily="34" charset="-122"/>
              </a:rPr>
              <a:t>2016.</a:t>
            </a:r>
          </a:p>
          <a:p>
            <a:pPr algn="just"/>
            <a:r>
              <a:rPr lang="en-US" altLang="zh-CN" sz="1400" dirty="0" smtClean="0">
                <a:latin typeface="微软雅黑" panose="020B0503020204020204" pitchFamily="34" charset="-122"/>
                <a:ea typeface="微软雅黑" panose="020B0503020204020204" pitchFamily="34" charset="-122"/>
              </a:rPr>
              <a:t>[2] </a:t>
            </a:r>
            <a:r>
              <a:rPr lang="en-US" altLang="zh-CN" sz="1400" dirty="0" err="1" smtClean="0">
                <a:latin typeface="微软雅黑" panose="020B0503020204020204" pitchFamily="34" charset="-122"/>
                <a:ea typeface="微软雅黑" panose="020B0503020204020204" pitchFamily="34" charset="-122"/>
              </a:rPr>
              <a:t>Yongli</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Zhao, </a:t>
            </a:r>
            <a:r>
              <a:rPr lang="en-US" altLang="zh-CN" sz="1400" b="1" dirty="0" err="1">
                <a:latin typeface="微软雅黑" panose="020B0503020204020204" pitchFamily="34" charset="-122"/>
                <a:ea typeface="微软雅黑" panose="020B0503020204020204" pitchFamily="34" charset="-122"/>
              </a:rPr>
              <a:t>Boyuan</a:t>
            </a:r>
            <a:r>
              <a:rPr lang="en-US" altLang="zh-CN" sz="1400" b="1" dirty="0">
                <a:latin typeface="微软雅黑" panose="020B0503020204020204" pitchFamily="34" charset="-122"/>
                <a:ea typeface="微软雅黑" panose="020B0503020204020204" pitchFamily="34" charset="-122"/>
              </a:rPr>
              <a:t> Yan</a:t>
            </a:r>
            <a:r>
              <a:rPr lang="en-US" altLang="zh-CN" sz="1400" dirty="0">
                <a:latin typeface="微软雅黑" panose="020B0503020204020204" pitchFamily="34" charset="-122"/>
                <a:ea typeface="微软雅黑" panose="020B0503020204020204" pitchFamily="34" charset="-122"/>
              </a:rPr>
              <a:t>, et al., </a:t>
            </a:r>
            <a:r>
              <a:rPr lang="en-US" altLang="zh-CN" sz="1400" dirty="0" smtClean="0">
                <a:latin typeface="微软雅黑" panose="020B0503020204020204" pitchFamily="34" charset="-122"/>
                <a:ea typeface="微软雅黑" panose="020B0503020204020204" pitchFamily="34" charset="-122"/>
              </a:rPr>
              <a:t>“Software-defined </a:t>
            </a:r>
            <a:r>
              <a:rPr lang="en-US" altLang="zh-CN" sz="1400" dirty="0">
                <a:latin typeface="微软雅黑" panose="020B0503020204020204" pitchFamily="34" charset="-122"/>
                <a:ea typeface="微软雅黑" panose="020B0503020204020204" pitchFamily="34" charset="-122"/>
              </a:rPr>
              <a:t>dynamic bandwidth optimization (SD-DBO) algorithm for optical access and aggregation networks</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Photonic Network Communications, 31, 251-258 (2016</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被</a:t>
            </a:r>
            <a:r>
              <a:rPr lang="en-US" altLang="zh-CN" sz="1400" dirty="0">
                <a:solidFill>
                  <a:srgbClr val="FF0000"/>
                </a:solidFill>
                <a:latin typeface="微软雅黑" panose="020B0503020204020204" pitchFamily="34" charset="-122"/>
                <a:ea typeface="微软雅黑" panose="020B0503020204020204" pitchFamily="34" charset="-122"/>
              </a:rPr>
              <a:t>IEEE </a:t>
            </a:r>
            <a:r>
              <a:rPr lang="en-US" altLang="zh-CN" sz="1400" dirty="0" smtClean="0">
                <a:solidFill>
                  <a:srgbClr val="FF0000"/>
                </a:solidFill>
                <a:latin typeface="微软雅黑" panose="020B0503020204020204" pitchFamily="34" charset="-122"/>
                <a:ea typeface="微软雅黑" panose="020B0503020204020204" pitchFamily="34" charset="-122"/>
              </a:rPr>
              <a:t>Fellow, OTN</a:t>
            </a:r>
            <a:r>
              <a:rPr lang="zh-CN" altLang="en-US" sz="1400" dirty="0">
                <a:solidFill>
                  <a:srgbClr val="FF0000"/>
                </a:solidFill>
                <a:latin typeface="微软雅黑" panose="020B0503020204020204" pitchFamily="34" charset="-122"/>
                <a:ea typeface="微软雅黑" panose="020B0503020204020204" pitchFamily="34" charset="-122"/>
              </a:rPr>
              <a:t>创始人</a:t>
            </a:r>
            <a:r>
              <a:rPr lang="en-US" altLang="zh-CN" sz="1400" dirty="0" smtClean="0">
                <a:latin typeface="微软雅黑" panose="020B0503020204020204" pitchFamily="34" charset="-122"/>
                <a:ea typeface="微软雅黑" panose="020B0503020204020204" pitchFamily="34" charset="-122"/>
              </a:rPr>
              <a:t> Martin </a:t>
            </a:r>
            <a:r>
              <a:rPr lang="en-US" altLang="zh-CN" sz="1400" dirty="0" err="1" smtClean="0">
                <a:latin typeface="微软雅黑" panose="020B0503020204020204" pitchFamily="34" charset="-122"/>
                <a:ea typeface="微软雅黑" panose="020B0503020204020204" pitchFamily="34" charset="-122"/>
              </a:rPr>
              <a:t>Reisslein</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在</a:t>
            </a:r>
            <a:r>
              <a:rPr lang="en-US" altLang="zh-CN" sz="1400" dirty="0" smtClean="0">
                <a:solidFill>
                  <a:srgbClr val="FF0000"/>
                </a:solidFill>
                <a:latin typeface="微软雅黑" panose="020B0503020204020204" pitchFamily="34" charset="-122"/>
                <a:ea typeface="微软雅黑" panose="020B0503020204020204" pitchFamily="34" charset="-122"/>
              </a:rPr>
              <a:t>IEEE CST</a:t>
            </a:r>
            <a:r>
              <a:rPr lang="zh-CN" altLang="en-US" sz="1400" dirty="0" smtClean="0">
                <a:latin typeface="微软雅黑" panose="020B0503020204020204" pitchFamily="34" charset="-122"/>
                <a:ea typeface="微软雅黑" panose="020B0503020204020204" pitchFamily="34" charset="-122"/>
              </a:rPr>
              <a:t>中引用</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97636" y="4911831"/>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相关成果</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3" y="2733174"/>
            <a:ext cx="4043760" cy="214002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236" y="3052630"/>
            <a:ext cx="4548077" cy="1528895"/>
          </a:xfrm>
          <a:prstGeom prst="rect">
            <a:avLst/>
          </a:prstGeom>
        </p:spPr>
      </p:pic>
    </p:spTree>
    <p:extLst>
      <p:ext uri="{BB962C8B-B14F-4D97-AF65-F5344CB8AC3E}">
        <p14:creationId xmlns:p14="http://schemas.microsoft.com/office/powerpoint/2010/main" val="2205645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solidFill>
                  <a:srgbClr val="000000"/>
                </a:solidFill>
                <a:effectLst/>
                <a:latin typeface="微软雅黑" panose="020B0503020204020204" pitchFamily="34" charset="-122"/>
                <a:ea typeface="微软雅黑" panose="020B0503020204020204" pitchFamily="34" charset="-122"/>
              </a:rPr>
              <a:t>2 </a:t>
            </a:r>
            <a:r>
              <a:rPr lang="zh-CN" altLang="en-US" sz="2800" dirty="0">
                <a:solidFill>
                  <a:srgbClr val="000000"/>
                </a:solidFill>
                <a:effectLst/>
                <a:latin typeface="微软雅黑" panose="020B0503020204020204" pitchFamily="34" charset="-122"/>
                <a:ea typeface="微软雅黑" panose="020B0503020204020204" pitchFamily="34" charset="-122"/>
              </a:rPr>
              <a:t>研究经历  学术成果方面：</a:t>
            </a:r>
            <a:endParaRPr lang="zh-CN" altLang="en-US" dirty="0"/>
          </a:p>
        </p:txBody>
      </p:sp>
      <p:sp>
        <p:nvSpPr>
          <p:cNvPr id="3" name="内容占位符 2"/>
          <p:cNvSpPr>
            <a:spLocks noGrp="1"/>
          </p:cNvSpPr>
          <p:nvPr>
            <p:ph idx="1"/>
          </p:nvPr>
        </p:nvSpPr>
        <p:spPr/>
        <p:txBody>
          <a:bodyPr/>
          <a:lstStyle/>
          <a:p>
            <a:pPr marL="0" lvl="0" indent="0" algn="just">
              <a:buNone/>
            </a:pPr>
            <a:r>
              <a:rPr lang="en-US" altLang="zh-CN" sz="2800" dirty="0" smtClean="0">
                <a:solidFill>
                  <a:srgbClr val="000000"/>
                </a:solidFill>
                <a:effectLst/>
                <a:latin typeface="微软雅黑" panose="020B0503020204020204" pitchFamily="34" charset="-122"/>
                <a:ea typeface="微软雅黑" panose="020B0503020204020204" pitchFamily="34" charset="-122"/>
              </a:rPr>
              <a:t>(2)</a:t>
            </a:r>
            <a:r>
              <a:rPr lang="zh-CN" altLang="en-US" sz="2800" dirty="0" smtClean="0">
                <a:solidFill>
                  <a:srgbClr val="000000"/>
                </a:solidFill>
                <a:effectLst/>
                <a:latin typeface="微软雅黑" panose="020B0503020204020204" pitchFamily="34" charset="-122"/>
                <a:ea typeface="微软雅黑" panose="020B0503020204020204" pitchFamily="34" charset="-122"/>
              </a:rPr>
              <a:t>软件定义光网络跨域资源调度技术研究</a:t>
            </a:r>
            <a:endParaRPr lang="en-US" altLang="zh-CN" sz="2800" dirty="0" smtClean="0">
              <a:solidFill>
                <a:srgbClr val="000000"/>
              </a:solidFill>
              <a:effectLst/>
              <a:latin typeface="微软雅黑" panose="020B0503020204020204" pitchFamily="34" charset="-122"/>
              <a:ea typeface="微软雅黑" panose="020B0503020204020204" pitchFamily="34" charset="-122"/>
            </a:endParaRPr>
          </a:p>
          <a:p>
            <a:pPr marL="0" lvl="0" indent="0" algn="just">
              <a:buNone/>
            </a:pPr>
            <a:r>
              <a:rPr lang="zh-CN" altLang="en-US" sz="1800" dirty="0" smtClean="0">
                <a:solidFill>
                  <a:srgbClr val="000000"/>
                </a:solidFill>
                <a:effectLst/>
                <a:latin typeface="微软雅黑" panose="020B0503020204020204" pitchFamily="34" charset="-122"/>
                <a:ea typeface="微软雅黑" panose="020B0503020204020204" pitchFamily="34" charset="-122"/>
              </a:rPr>
              <a:t>针对多域网络跨域资源调度难题，实现</a:t>
            </a:r>
            <a:r>
              <a:rPr lang="en-US" altLang="zh-CN" sz="1800" dirty="0" smtClean="0">
                <a:solidFill>
                  <a:srgbClr val="FF0000"/>
                </a:solidFill>
                <a:effectLst/>
                <a:latin typeface="微软雅黑" panose="020B0503020204020204" pitchFamily="34" charset="-122"/>
                <a:ea typeface="微软雅黑" panose="020B0503020204020204" pitchFamily="34" charset="-122"/>
              </a:rPr>
              <a:t>ACTN</a:t>
            </a:r>
            <a:r>
              <a:rPr lang="zh-CN" altLang="en-US" sz="1800" dirty="0" smtClean="0">
                <a:solidFill>
                  <a:srgbClr val="000000"/>
                </a:solidFill>
                <a:effectLst/>
                <a:latin typeface="微软雅黑" panose="020B0503020204020204" pitchFamily="34" charset="-122"/>
                <a:ea typeface="微软雅黑" panose="020B0503020204020204" pitchFamily="34" charset="-122"/>
              </a:rPr>
              <a:t>网络架构，</a:t>
            </a:r>
            <a:r>
              <a:rPr lang="zh-CN" altLang="en-US" sz="1800" dirty="0" smtClean="0">
                <a:solidFill>
                  <a:srgbClr val="FF0000"/>
                </a:solidFill>
                <a:effectLst/>
                <a:latin typeface="微软雅黑" panose="020B0503020204020204" pitchFamily="34" charset="-122"/>
                <a:ea typeface="微软雅黑" panose="020B0503020204020204" pitchFamily="34" charset="-122"/>
              </a:rPr>
              <a:t>首次</a:t>
            </a:r>
            <a:r>
              <a:rPr lang="zh-CN" altLang="en-US" sz="1800" dirty="0" smtClean="0">
                <a:solidFill>
                  <a:srgbClr val="000000"/>
                </a:solidFill>
                <a:effectLst/>
                <a:latin typeface="微软雅黑" panose="020B0503020204020204" pitchFamily="34" charset="-122"/>
                <a:ea typeface="微软雅黑" panose="020B0503020204020204" pitchFamily="34" charset="-122"/>
              </a:rPr>
              <a:t>提出支持</a:t>
            </a:r>
            <a:r>
              <a:rPr lang="zh-CN" altLang="en-US" sz="1800" dirty="0" smtClean="0">
                <a:solidFill>
                  <a:srgbClr val="FF0000"/>
                </a:solidFill>
                <a:effectLst/>
                <a:latin typeface="微软雅黑" panose="020B0503020204020204" pitchFamily="34" charset="-122"/>
                <a:ea typeface="微软雅黑" panose="020B0503020204020204" pitchFamily="34" charset="-122"/>
              </a:rPr>
              <a:t>服务链</a:t>
            </a:r>
            <a:r>
              <a:rPr lang="zh-CN" altLang="en-US" sz="1800" dirty="0" smtClean="0">
                <a:solidFill>
                  <a:srgbClr val="000000"/>
                </a:solidFill>
                <a:effectLst/>
                <a:latin typeface="微软雅黑" panose="020B0503020204020204" pitchFamily="34" charset="-122"/>
                <a:ea typeface="微软雅黑" panose="020B0503020204020204" pitchFamily="34" charset="-122"/>
              </a:rPr>
              <a:t>的光网络</a:t>
            </a:r>
            <a:r>
              <a:rPr lang="zh-CN" altLang="en-US" sz="1800" dirty="0" smtClean="0">
                <a:solidFill>
                  <a:srgbClr val="FF0000"/>
                </a:solidFill>
                <a:effectLst/>
                <a:latin typeface="微软雅黑" panose="020B0503020204020204" pitchFamily="34" charset="-122"/>
                <a:ea typeface="微软雅黑" panose="020B0503020204020204" pitchFamily="34" charset="-122"/>
              </a:rPr>
              <a:t>资源抽象</a:t>
            </a:r>
            <a:r>
              <a:rPr lang="zh-CN" altLang="en-US" sz="1800" dirty="0" smtClean="0">
                <a:solidFill>
                  <a:srgbClr val="000000"/>
                </a:solidFill>
                <a:effectLst/>
                <a:latin typeface="微软雅黑" panose="020B0503020204020204" pitchFamily="34" charset="-122"/>
                <a:ea typeface="微软雅黑" panose="020B0503020204020204" pitchFamily="34" charset="-122"/>
              </a:rPr>
              <a:t>方案，发表</a:t>
            </a:r>
            <a:r>
              <a:rPr lang="en-US" altLang="zh-CN" sz="1800" dirty="0" smtClean="0">
                <a:solidFill>
                  <a:srgbClr val="000000"/>
                </a:solidFill>
                <a:effectLst/>
                <a:latin typeface="微软雅黑" panose="020B0503020204020204" pitchFamily="34" charset="-122"/>
                <a:ea typeface="微软雅黑" panose="020B0503020204020204" pitchFamily="34" charset="-122"/>
              </a:rPr>
              <a:t>EI</a:t>
            </a:r>
            <a:r>
              <a:rPr lang="zh-CN" altLang="en-US" sz="1800" dirty="0" smtClean="0">
                <a:solidFill>
                  <a:srgbClr val="000000"/>
                </a:solidFill>
                <a:effectLst/>
                <a:latin typeface="微软雅黑" panose="020B0503020204020204" pitchFamily="34" charset="-122"/>
                <a:ea typeface="微软雅黑" panose="020B0503020204020204" pitchFamily="34" charset="-122"/>
              </a:rPr>
              <a:t>检索论文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3</a:t>
            </a:r>
            <a:r>
              <a:rPr lang="zh-CN" altLang="en-US" sz="1800" dirty="0" smtClean="0">
                <a:solidFill>
                  <a:srgbClr val="000000"/>
                </a:solidFill>
                <a:effectLst/>
                <a:latin typeface="微软雅黑" panose="020B0503020204020204" pitchFamily="34" charset="-122"/>
                <a:ea typeface="微软雅黑" panose="020B0503020204020204" pitchFamily="34" charset="-122"/>
              </a:rPr>
              <a:t>篇，在审</a:t>
            </a:r>
            <a:r>
              <a:rPr lang="en-US" altLang="zh-CN" sz="1800" dirty="0" smtClean="0">
                <a:solidFill>
                  <a:srgbClr val="000000"/>
                </a:solidFill>
                <a:effectLst/>
                <a:latin typeface="微软雅黑" panose="020B0503020204020204" pitchFamily="34" charset="-122"/>
                <a:ea typeface="微软雅黑" panose="020B0503020204020204" pitchFamily="34" charset="-122"/>
              </a:rPr>
              <a:t>JLT</a:t>
            </a:r>
            <a:r>
              <a:rPr lang="zh-CN" altLang="en-US" sz="1800" dirty="0" smtClean="0">
                <a:solidFill>
                  <a:srgbClr val="000000"/>
                </a:solidFill>
                <a:effectLst/>
                <a:latin typeface="微软雅黑" panose="020B0503020204020204" pitchFamily="34" charset="-122"/>
                <a:ea typeface="微软雅黑" panose="020B0503020204020204" pitchFamily="34" charset="-122"/>
              </a:rPr>
              <a:t>期刊论文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1</a:t>
            </a:r>
            <a:r>
              <a:rPr lang="zh-CN" altLang="en-US" sz="1800" dirty="0" smtClean="0">
                <a:solidFill>
                  <a:srgbClr val="000000"/>
                </a:solidFill>
                <a:effectLst/>
                <a:latin typeface="微软雅黑" panose="020B0503020204020204" pitchFamily="34" charset="-122"/>
                <a:ea typeface="微软雅黑" panose="020B0503020204020204" pitchFamily="34" charset="-122"/>
              </a:rPr>
              <a:t>篇，发表国际专利</a:t>
            </a:r>
            <a:r>
              <a:rPr lang="en-US" altLang="zh-CN" sz="1800" dirty="0" smtClean="0">
                <a:solidFill>
                  <a:srgbClr val="FF0000"/>
                </a:solidFill>
                <a:effectLst/>
                <a:latin typeface="微软雅黑" panose="020B0503020204020204" pitchFamily="34" charset="-122"/>
                <a:ea typeface="微软雅黑" panose="020B0503020204020204" pitchFamily="34" charset="-122"/>
              </a:rPr>
              <a:t>1</a:t>
            </a:r>
            <a:r>
              <a:rPr lang="zh-CN" altLang="en-US" sz="1800" dirty="0" smtClean="0">
                <a:solidFill>
                  <a:srgbClr val="000000"/>
                </a:solidFill>
                <a:effectLst/>
                <a:latin typeface="微软雅黑" panose="020B0503020204020204" pitchFamily="34" charset="-122"/>
                <a:ea typeface="微软雅黑" panose="020B0503020204020204" pitchFamily="34" charset="-122"/>
              </a:rPr>
              <a:t>项。</a:t>
            </a:r>
          </a:p>
          <a:p>
            <a:pPr marL="0" lvl="0" indent="0" algn="just">
              <a:buNone/>
            </a:pPr>
            <a:endParaRPr lang="en-US" altLang="zh-CN" sz="2800" dirty="0" smtClean="0">
              <a:solidFill>
                <a:srgbClr val="00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5</a:t>
            </a:fld>
            <a:endParaRPr lang="en-US" altLang="zh-CN"/>
          </a:p>
        </p:txBody>
      </p:sp>
      <p:sp>
        <p:nvSpPr>
          <p:cNvPr id="5" name="矩形 5"/>
          <p:cNvSpPr>
            <a:spLocks noChangeArrowheads="1"/>
          </p:cNvSpPr>
          <p:nvPr/>
        </p:nvSpPr>
        <p:spPr bwMode="auto">
          <a:xfrm>
            <a:off x="260350" y="5165725"/>
            <a:ext cx="8810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dirty="0" smtClean="0">
                <a:latin typeface="微软雅黑" panose="020B0503020204020204" pitchFamily="34" charset="-122"/>
                <a:ea typeface="微软雅黑" panose="020B0503020204020204" pitchFamily="34" charset="-122"/>
              </a:rPr>
              <a:t>[1] </a:t>
            </a:r>
            <a:r>
              <a:rPr lang="en-US" altLang="zh-CN" sz="1200" b="1" dirty="0" err="1" smtClean="0">
                <a:latin typeface="微软雅黑" panose="020B0503020204020204" pitchFamily="34" charset="-122"/>
                <a:ea typeface="微软雅黑" panose="020B0503020204020204" pitchFamily="34" charset="-122"/>
              </a:rPr>
              <a:t>Boyuan</a:t>
            </a:r>
            <a:r>
              <a:rPr lang="en-US" altLang="zh-CN" sz="1200" b="1" dirty="0" smtClean="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Yan</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Yongli</a:t>
            </a:r>
            <a:r>
              <a:rPr lang="en-US" altLang="zh-CN" sz="1200" dirty="0">
                <a:latin typeface="微软雅黑" panose="020B0503020204020204" pitchFamily="34" charset="-122"/>
                <a:ea typeface="微软雅黑" panose="020B0503020204020204" pitchFamily="34" charset="-122"/>
              </a:rPr>
              <a:t> Zhao, et al., "Service Function-Oriented Topology Aggregation in Multi-Domain Inter-DC Elastic Optical Networks," OFC, </a:t>
            </a:r>
            <a:r>
              <a:rPr lang="en-US" altLang="zh-CN" sz="1200" dirty="0" smtClean="0">
                <a:latin typeface="微软雅黑" panose="020B0503020204020204" pitchFamily="34" charset="-122"/>
                <a:ea typeface="微软雅黑" panose="020B0503020204020204" pitchFamily="34" charset="-122"/>
              </a:rPr>
              <a:t>2018.</a:t>
            </a:r>
          </a:p>
          <a:p>
            <a:pPr algn="just"/>
            <a:r>
              <a:rPr lang="en-US" altLang="zh-CN" sz="1200" dirty="0" smtClean="0">
                <a:latin typeface="微软雅黑" panose="020B0503020204020204" pitchFamily="34" charset="-122"/>
                <a:ea typeface="微软雅黑" panose="020B0503020204020204" pitchFamily="34" charset="-122"/>
              </a:rPr>
              <a:t>[2] </a:t>
            </a:r>
            <a:r>
              <a:rPr lang="en-US" altLang="zh-CN" sz="1200" b="1" dirty="0" err="1" smtClean="0">
                <a:latin typeface="微软雅黑" panose="020B0503020204020204" pitchFamily="34" charset="-122"/>
                <a:ea typeface="微软雅黑" panose="020B0503020204020204" pitchFamily="34" charset="-122"/>
              </a:rPr>
              <a:t>Boyuan</a:t>
            </a:r>
            <a:r>
              <a:rPr lang="en-US" altLang="zh-CN" sz="1200" b="1" dirty="0" smtClean="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Yan</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Yongli</a:t>
            </a:r>
            <a:r>
              <a:rPr lang="en-US" altLang="zh-CN" sz="1200" dirty="0">
                <a:latin typeface="微软雅黑" panose="020B0503020204020204" pitchFamily="34" charset="-122"/>
                <a:ea typeface="微软雅黑" panose="020B0503020204020204" pitchFamily="34" charset="-122"/>
              </a:rPr>
              <a:t> Zhao, et al., "Geography-based Service Function Path (SFP) provisioning in inter-datacenter elastic optical networks," International Symposium on Optoelectronic Technology and Application, </a:t>
            </a:r>
            <a:r>
              <a:rPr lang="en-US" altLang="zh-CN" sz="1200" dirty="0" smtClean="0">
                <a:latin typeface="微软雅黑" panose="020B0503020204020204" pitchFamily="34" charset="-122"/>
                <a:ea typeface="微软雅黑" panose="020B0503020204020204" pitchFamily="34" charset="-122"/>
              </a:rPr>
              <a:t>2018.</a:t>
            </a:r>
          </a:p>
          <a:p>
            <a:pPr algn="just"/>
            <a:r>
              <a:rPr lang="en-US" altLang="zh-CN" sz="1200" dirty="0" smtClean="0">
                <a:latin typeface="微软雅黑" panose="020B0503020204020204" pitchFamily="34" charset="-122"/>
                <a:ea typeface="微软雅黑" panose="020B0503020204020204" pitchFamily="34" charset="-122"/>
              </a:rPr>
              <a:t>[3] </a:t>
            </a:r>
            <a:r>
              <a:rPr lang="en-US" altLang="zh-CN" sz="1200" b="1" dirty="0" err="1" smtClean="0">
                <a:latin typeface="微软雅黑" panose="020B0503020204020204" pitchFamily="34" charset="-122"/>
                <a:ea typeface="微软雅黑" panose="020B0503020204020204" pitchFamily="34" charset="-122"/>
              </a:rPr>
              <a:t>Boyuan</a:t>
            </a:r>
            <a:r>
              <a:rPr lang="en-US" altLang="zh-CN" sz="1200" b="1" dirty="0" smtClean="0">
                <a:latin typeface="微软雅黑" panose="020B0503020204020204" pitchFamily="34" charset="-122"/>
                <a:ea typeface="微软雅黑" panose="020B0503020204020204" pitchFamily="34" charset="-122"/>
              </a:rPr>
              <a:t> Yan</a:t>
            </a:r>
            <a:r>
              <a:rPr lang="en-US" altLang="zh-CN" sz="1200" dirty="0" smtClean="0">
                <a:latin typeface="微软雅黑" panose="020B0503020204020204" pitchFamily="34" charset="-122"/>
                <a:ea typeface="微软雅黑" panose="020B0503020204020204" pitchFamily="34" charset="-122"/>
              </a:rPr>
              <a:t>, et al</a:t>
            </a:r>
            <a:r>
              <a:rPr lang="en-US" altLang="zh-CN" sz="1200" dirty="0">
                <a:latin typeface="微软雅黑" panose="020B0503020204020204" pitchFamily="34" charset="-122"/>
                <a:ea typeface="微软雅黑" panose="020B0503020204020204" pitchFamily="34" charset="-122"/>
              </a:rPr>
              <a:t>., “METHOD AND DEVICE FOR USE IN TRANSFERRING CONTROL RIGHT OF NETWORK DEVICE” </a:t>
            </a:r>
            <a:r>
              <a:rPr lang="en-US" altLang="zh-CN" sz="1200" dirty="0" smtClean="0">
                <a:latin typeface="微软雅黑" panose="020B0503020204020204" pitchFamily="34" charset="-122"/>
                <a:ea typeface="微软雅黑" panose="020B0503020204020204" pitchFamily="34" charset="-122"/>
              </a:rPr>
              <a:t>PCT/CN2017/083414.</a:t>
            </a:r>
            <a:endParaRPr lang="en-US" altLang="zh-CN" sz="1200" dirty="0">
              <a:latin typeface="微软雅黑" panose="020B0503020204020204" pitchFamily="34" charset="-122"/>
              <a:ea typeface="微软雅黑" panose="020B0503020204020204" pitchFamily="34" charset="-122"/>
            </a:endParaRPr>
          </a:p>
          <a:p>
            <a:pPr algn="just"/>
            <a:r>
              <a:rPr lang="en-US" altLang="zh-CN" sz="1200" dirty="0" smtClean="0">
                <a:latin typeface="微软雅黑" panose="020B0503020204020204" pitchFamily="34" charset="-122"/>
                <a:ea typeface="微软雅黑" panose="020B0503020204020204" pitchFamily="34" charset="-122"/>
              </a:rPr>
              <a:t>[4] </a:t>
            </a:r>
            <a:r>
              <a:rPr lang="en-US" altLang="zh-CN" sz="1200" dirty="0" err="1" smtClean="0">
                <a:latin typeface="微软雅黑" panose="020B0503020204020204" pitchFamily="34" charset="-122"/>
                <a:ea typeface="微软雅黑" panose="020B0503020204020204" pitchFamily="34" charset="-122"/>
              </a:rPr>
              <a:t>Yongli</a:t>
            </a:r>
            <a:r>
              <a:rPr lang="en-US" altLang="zh-CN" sz="1200" dirty="0" smtClean="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Zhao, </a:t>
            </a:r>
            <a:r>
              <a:rPr lang="en-US" altLang="zh-CN" sz="1200" b="1" dirty="0" err="1">
                <a:latin typeface="微软雅黑" panose="020B0503020204020204" pitchFamily="34" charset="-122"/>
                <a:ea typeface="微软雅黑" panose="020B0503020204020204" pitchFamily="34" charset="-122"/>
              </a:rPr>
              <a:t>Boyuan</a:t>
            </a:r>
            <a:r>
              <a:rPr lang="en-US" altLang="zh-CN" sz="1200" b="1" dirty="0">
                <a:latin typeface="微软雅黑" panose="020B0503020204020204" pitchFamily="34" charset="-122"/>
                <a:ea typeface="微软雅黑" panose="020B0503020204020204" pitchFamily="34" charset="-122"/>
              </a:rPr>
              <a:t> Yan</a:t>
            </a:r>
            <a:r>
              <a:rPr lang="en-US" altLang="zh-CN" sz="1200" dirty="0">
                <a:latin typeface="微软雅黑" panose="020B0503020204020204" pitchFamily="34" charset="-122"/>
                <a:ea typeface="微软雅黑" panose="020B0503020204020204" pitchFamily="34" charset="-122"/>
              </a:rPr>
              <a:t>, et al., "APP Store Installed in ONOS-based Multi-layer and Multi-domain Transport SDN Platform with Novel TE Abstraction," OFC, 2017</a:t>
            </a:r>
          </a:p>
        </p:txBody>
      </p:sp>
      <p:sp>
        <p:nvSpPr>
          <p:cNvPr id="8" name="文本框 7"/>
          <p:cNvSpPr txBox="1"/>
          <p:nvPr/>
        </p:nvSpPr>
        <p:spPr>
          <a:xfrm>
            <a:off x="362487" y="2135749"/>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模型展示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20362" y="4780497"/>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相关成果</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87" y="2619565"/>
            <a:ext cx="5749890" cy="2060183"/>
          </a:xfrm>
          <a:prstGeom prst="rect">
            <a:avLst/>
          </a:prstGeom>
        </p:spPr>
      </p:pic>
      <p:pic>
        <p:nvPicPr>
          <p:cNvPr id="11" name="图片 10" descr="E:\论文\我自己的论文\期刊\201811JLT\2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015" y="2439496"/>
            <a:ext cx="2959323" cy="2636276"/>
          </a:xfrm>
          <a:prstGeom prst="rect">
            <a:avLst/>
          </a:prstGeom>
          <a:noFill/>
          <a:ln>
            <a:noFill/>
          </a:ln>
        </p:spPr>
      </p:pic>
    </p:spTree>
    <p:extLst>
      <p:ext uri="{BB962C8B-B14F-4D97-AF65-F5344CB8AC3E}">
        <p14:creationId xmlns:p14="http://schemas.microsoft.com/office/powerpoint/2010/main" val="357766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a:solidFill>
                  <a:srgbClr val="000000"/>
                </a:solidFill>
                <a:effectLst/>
                <a:latin typeface="微软雅黑" panose="020B0503020204020204" pitchFamily="34" charset="-122"/>
                <a:ea typeface="微软雅黑" panose="020B0503020204020204" pitchFamily="34" charset="-122"/>
              </a:rPr>
              <a:t>2 </a:t>
            </a:r>
            <a:r>
              <a:rPr lang="zh-CN" altLang="en-US" sz="2800" dirty="0">
                <a:solidFill>
                  <a:srgbClr val="000000"/>
                </a:solidFill>
                <a:effectLst/>
                <a:latin typeface="微软雅黑" panose="020B0503020204020204" pitchFamily="34" charset="-122"/>
                <a:ea typeface="微软雅黑" panose="020B0503020204020204" pitchFamily="34" charset="-122"/>
              </a:rPr>
              <a:t>研究经历  学术成果方面：</a:t>
            </a:r>
            <a:endParaRPr lang="zh-CN" altLang="en-US" sz="2400" b="0" dirty="0">
              <a:effectLst/>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850" y="981076"/>
            <a:ext cx="8569325" cy="1642958"/>
          </a:xfrm>
        </p:spPr>
        <p:txBody>
          <a:bodyPr/>
          <a:lstStyle/>
          <a:p>
            <a:pPr marL="0" indent="0" algn="just">
              <a:buNone/>
              <a:defRPr/>
            </a:pPr>
            <a:r>
              <a:rPr lang="en-US" altLang="zh-CN" sz="2800" dirty="0" smtClean="0">
                <a:solidFill>
                  <a:srgbClr val="000000"/>
                </a:solidFill>
                <a:effectLst/>
                <a:latin typeface="微软雅黑" panose="020B0503020204020204" pitchFamily="34" charset="-122"/>
                <a:ea typeface="微软雅黑" panose="020B0503020204020204" pitchFamily="34" charset="-122"/>
              </a:rPr>
              <a:t>(3)</a:t>
            </a:r>
            <a:r>
              <a:rPr lang="zh-CN" altLang="en-US" sz="2800" dirty="0" smtClean="0">
                <a:solidFill>
                  <a:srgbClr val="000000"/>
                </a:solidFill>
                <a:effectLst/>
                <a:latin typeface="微软雅黑" panose="020B0503020204020204" pitchFamily="34" charset="-122"/>
                <a:ea typeface="微软雅黑" panose="020B0503020204020204" pitchFamily="34" charset="-122"/>
              </a:rPr>
              <a:t>基于人工智能的自优化光网络体系架构研究</a:t>
            </a:r>
            <a:endParaRPr lang="en-US" altLang="zh-CN" sz="2800" dirty="0" smtClean="0">
              <a:effectLst/>
              <a:latin typeface="微软雅黑" panose="020B0503020204020204" pitchFamily="34" charset="-122"/>
              <a:ea typeface="微软雅黑" panose="020B0503020204020204" pitchFamily="34" charset="-122"/>
            </a:endParaRPr>
          </a:p>
          <a:p>
            <a:pPr marL="0" indent="0" algn="just">
              <a:buFont typeface="Wingdings" panose="05000000000000000000" pitchFamily="2" charset="2"/>
              <a:buNone/>
              <a:defRPr/>
            </a:pPr>
            <a:r>
              <a:rPr lang="zh-CN" altLang="en-US" sz="1800" dirty="0" smtClean="0">
                <a:effectLst/>
                <a:latin typeface="微软雅黑" panose="020B0503020204020204" pitchFamily="34" charset="-122"/>
                <a:ea typeface="微软雅黑" panose="020B0503020204020204" pitchFamily="34" charset="-122"/>
              </a:rPr>
              <a:t>针对</a:t>
            </a:r>
            <a:r>
              <a:rPr lang="zh-CN" altLang="en-US" sz="1800" dirty="0">
                <a:effectLst/>
                <a:latin typeface="微软雅黑" panose="020B0503020204020204" pitchFamily="34" charset="-122"/>
                <a:ea typeface="微软雅黑" panose="020B0503020204020204" pitchFamily="34" charset="-122"/>
              </a:rPr>
              <a:t>光</a:t>
            </a:r>
            <a:r>
              <a:rPr lang="zh-CN" altLang="en-US" sz="1800" dirty="0" smtClean="0">
                <a:effectLst/>
                <a:latin typeface="微软雅黑" panose="020B0503020204020204" pitchFamily="34" charset="-122"/>
                <a:ea typeface="微软雅黑" panose="020B0503020204020204" pitchFamily="34" charset="-122"/>
              </a:rPr>
              <a:t>网络资源利用效率低、生存性保障不足等问题，</a:t>
            </a:r>
            <a:r>
              <a:rPr lang="zh-CN" altLang="en-US" sz="1800" dirty="0" smtClean="0">
                <a:solidFill>
                  <a:srgbClr val="FF0000"/>
                </a:solidFill>
                <a:effectLst/>
                <a:latin typeface="微软雅黑" panose="020B0503020204020204" pitchFamily="34" charset="-122"/>
                <a:ea typeface="微软雅黑" panose="020B0503020204020204" pitchFamily="34" charset="-122"/>
              </a:rPr>
              <a:t>首次</a:t>
            </a:r>
            <a:r>
              <a:rPr lang="zh-CN" altLang="en-US" sz="1800" dirty="0" smtClean="0">
                <a:effectLst/>
                <a:latin typeface="微软雅黑" panose="020B0503020204020204" pitchFamily="34" charset="-122"/>
                <a:ea typeface="微软雅黑" panose="020B0503020204020204" pitchFamily="34" charset="-122"/>
              </a:rPr>
              <a:t>提出了内嵌</a:t>
            </a:r>
            <a:r>
              <a:rPr lang="zh-CN" altLang="en-US" sz="1800" dirty="0" smtClean="0">
                <a:solidFill>
                  <a:srgbClr val="FF0000"/>
                </a:solidFill>
                <a:effectLst/>
                <a:latin typeface="微软雅黑" panose="020B0503020204020204" pitchFamily="34" charset="-122"/>
                <a:ea typeface="微软雅黑" panose="020B0503020204020204" pitchFamily="34" charset="-122"/>
              </a:rPr>
              <a:t>人工智能</a:t>
            </a:r>
            <a:r>
              <a:rPr lang="zh-CN" altLang="en-US" sz="1800" dirty="0" smtClean="0">
                <a:effectLst/>
                <a:latin typeface="微软雅黑" panose="020B0503020204020204" pitchFamily="34" charset="-122"/>
                <a:ea typeface="微软雅黑" panose="020B0503020204020204" pitchFamily="34" charset="-122"/>
              </a:rPr>
              <a:t>的</a:t>
            </a:r>
            <a:r>
              <a:rPr lang="zh-CN" altLang="en-US" sz="1800" dirty="0" smtClean="0">
                <a:solidFill>
                  <a:srgbClr val="FF0000"/>
                </a:solidFill>
                <a:effectLst/>
                <a:latin typeface="微软雅黑" panose="020B0503020204020204" pitchFamily="34" charset="-122"/>
                <a:ea typeface="微软雅黑" panose="020B0503020204020204" pitchFamily="34" charset="-122"/>
              </a:rPr>
              <a:t>自优化光网络</a:t>
            </a:r>
            <a:r>
              <a:rPr lang="zh-CN" altLang="en-US" sz="1800" dirty="0" smtClean="0">
                <a:effectLst/>
                <a:latin typeface="微软雅黑" panose="020B0503020204020204" pitchFamily="34" charset="-122"/>
                <a:ea typeface="微软雅黑" panose="020B0503020204020204" pitchFamily="34" charset="-122"/>
              </a:rPr>
              <a:t>架构，并在此基础上提出基于机器学习的</a:t>
            </a:r>
            <a:r>
              <a:rPr lang="zh-CN" altLang="en-US" sz="1800" dirty="0" smtClean="0">
                <a:solidFill>
                  <a:srgbClr val="FF0000"/>
                </a:solidFill>
                <a:effectLst/>
                <a:latin typeface="微软雅黑" panose="020B0503020204020204" pitchFamily="34" charset="-122"/>
                <a:ea typeface="微软雅黑" panose="020B0503020204020204" pitchFamily="34" charset="-122"/>
              </a:rPr>
              <a:t>潮汐流量预测</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网络告警预测</a:t>
            </a:r>
            <a:r>
              <a:rPr lang="zh-CN" altLang="en-US" sz="1800" dirty="0" smtClean="0">
                <a:effectLst/>
                <a:latin typeface="微软雅黑" panose="020B0503020204020204" pitchFamily="34" charset="-122"/>
                <a:ea typeface="微软雅黑" panose="020B0503020204020204" pitchFamily="34" charset="-122"/>
              </a:rPr>
              <a:t>、</a:t>
            </a:r>
            <a:r>
              <a:rPr lang="zh-CN" altLang="en-US" sz="1800" dirty="0" smtClean="0">
                <a:solidFill>
                  <a:srgbClr val="FF0000"/>
                </a:solidFill>
                <a:effectLst/>
                <a:latin typeface="微软雅黑" panose="020B0503020204020204" pitchFamily="34" charset="-122"/>
                <a:ea typeface="微软雅黑" panose="020B0503020204020204" pitchFamily="34" charset="-122"/>
              </a:rPr>
              <a:t>网络故障定位</a:t>
            </a:r>
            <a:r>
              <a:rPr lang="zh-CN" altLang="en-US" sz="1800" dirty="0" smtClean="0">
                <a:effectLst/>
                <a:latin typeface="微软雅黑" panose="020B0503020204020204" pitchFamily="34" charset="-122"/>
                <a:ea typeface="微软雅黑" panose="020B0503020204020204" pitchFamily="34" charset="-122"/>
              </a:rPr>
              <a:t>等算法，形成</a:t>
            </a:r>
            <a:r>
              <a:rPr lang="en-US" altLang="zh-CN" sz="1800" dirty="0" smtClean="0">
                <a:effectLst/>
                <a:latin typeface="微软雅黑" panose="020B0503020204020204" pitchFamily="34" charset="-122"/>
                <a:ea typeface="微软雅黑" panose="020B0503020204020204" pitchFamily="34" charset="-122"/>
              </a:rPr>
              <a:t>EI</a:t>
            </a:r>
            <a:r>
              <a:rPr lang="zh-CN" altLang="en-US" sz="1800" dirty="0" smtClean="0">
                <a:effectLst/>
                <a:latin typeface="微软雅黑" panose="020B0503020204020204" pitchFamily="34" charset="-122"/>
                <a:ea typeface="微软雅黑" panose="020B0503020204020204" pitchFamily="34" charset="-122"/>
              </a:rPr>
              <a:t>检索论文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篇，</a:t>
            </a:r>
            <a:r>
              <a:rPr lang="en-US" altLang="zh-CN" sz="1800" dirty="0" smtClean="0">
                <a:effectLst/>
                <a:latin typeface="微软雅黑" panose="020B0503020204020204" pitchFamily="34" charset="-122"/>
                <a:ea typeface="微软雅黑" panose="020B0503020204020204" pitchFamily="34" charset="-122"/>
              </a:rPr>
              <a:t>SCI</a:t>
            </a:r>
            <a:r>
              <a:rPr lang="zh-CN" altLang="en-US" sz="1800" dirty="0" smtClean="0">
                <a:effectLst/>
                <a:latin typeface="微软雅黑" panose="020B0503020204020204" pitchFamily="34" charset="-122"/>
                <a:ea typeface="微软雅黑" panose="020B0503020204020204" pitchFamily="34" charset="-122"/>
              </a:rPr>
              <a:t>检索论文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2</a:t>
            </a:r>
            <a:r>
              <a:rPr lang="zh-CN" altLang="en-US" sz="1800" dirty="0" smtClean="0">
                <a:effectLst/>
                <a:latin typeface="微软雅黑" panose="020B0503020204020204" pitchFamily="34" charset="-122"/>
                <a:ea typeface="微软雅黑" panose="020B0503020204020204" pitchFamily="34" charset="-122"/>
              </a:rPr>
              <a:t>篇，在审</a:t>
            </a:r>
            <a:r>
              <a:rPr lang="en-US" altLang="zh-CN" sz="1800" dirty="0" smtClean="0">
                <a:effectLst/>
                <a:latin typeface="微软雅黑" panose="020B0503020204020204" pitchFamily="34" charset="-122"/>
                <a:ea typeface="微软雅黑" panose="020B0503020204020204" pitchFamily="34" charset="-122"/>
              </a:rPr>
              <a:t>Optics Express</a:t>
            </a:r>
            <a:r>
              <a:rPr lang="zh-CN" altLang="en-US" sz="1800" dirty="0" smtClean="0">
                <a:effectLst/>
                <a:latin typeface="微软雅黑" panose="020B0503020204020204" pitchFamily="34" charset="-122"/>
                <a:ea typeface="微软雅黑" panose="020B0503020204020204" pitchFamily="34" charset="-122"/>
              </a:rPr>
              <a:t>论文</a:t>
            </a:r>
            <a:r>
              <a:rPr lang="en-US" altLang="zh-CN" sz="1800" dirty="0" smtClean="0">
                <a:solidFill>
                  <a:srgbClr val="FF0000"/>
                </a:solidFill>
                <a:effectLst/>
                <a:latin typeface="微软雅黑" panose="020B0503020204020204" pitchFamily="34" charset="-122"/>
                <a:ea typeface="微软雅黑" panose="020B0503020204020204" pitchFamily="34" charset="-122"/>
              </a:rPr>
              <a:t>1</a:t>
            </a:r>
            <a:r>
              <a:rPr lang="zh-CN" altLang="en-US" sz="1800" dirty="0" smtClean="0">
                <a:effectLst/>
                <a:latin typeface="微软雅黑" panose="020B0503020204020204" pitchFamily="34" charset="-122"/>
                <a:ea typeface="微软雅黑" panose="020B0503020204020204" pitchFamily="34" charset="-122"/>
              </a:rPr>
              <a:t>篇。</a:t>
            </a:r>
            <a:endParaRPr lang="zh-CN" altLang="en-US" sz="1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8491538" y="6462713"/>
            <a:ext cx="609600" cy="381000"/>
          </a:xfrm>
        </p:spPr>
        <p:txBody>
          <a:bodyPr/>
          <a:lstStyle/>
          <a:p>
            <a:pPr>
              <a:defRPr/>
            </a:pPr>
            <a:fld id="{4B601046-5D98-4E7E-B7BD-F0F6EDC59CBC}" type="slidenum">
              <a:rPr lang="en-US" altLang="zh-CN" smtClean="0"/>
              <a:pPr>
                <a:defRPr/>
              </a:pPr>
              <a:t>6</a:t>
            </a:fld>
            <a:endParaRPr lang="en-US" altLang="zh-CN" dirty="0"/>
          </a:p>
        </p:txBody>
      </p:sp>
      <p:sp>
        <p:nvSpPr>
          <p:cNvPr id="16389" name="文本框 5"/>
          <p:cNvSpPr txBox="1">
            <a:spLocks noChangeArrowheads="1"/>
          </p:cNvSpPr>
          <p:nvPr/>
        </p:nvSpPr>
        <p:spPr bwMode="auto">
          <a:xfrm>
            <a:off x="381000" y="5482277"/>
            <a:ext cx="8512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smtClean="0">
                <a:latin typeface="微软雅黑" panose="020B0503020204020204" pitchFamily="34" charset="-122"/>
                <a:ea typeface="微软雅黑" panose="020B0503020204020204" pitchFamily="34" charset="-122"/>
              </a:rPr>
              <a:t>[1] </a:t>
            </a:r>
            <a:r>
              <a:rPr lang="en-US" altLang="zh-CN" sz="1400" b="1" dirty="0" err="1" smtClean="0">
                <a:latin typeface="微软雅黑" panose="020B0503020204020204" pitchFamily="34" charset="-122"/>
                <a:ea typeface="微软雅黑" panose="020B0503020204020204" pitchFamily="34" charset="-122"/>
              </a:rPr>
              <a:t>Boyuan</a:t>
            </a:r>
            <a:r>
              <a:rPr lang="en-US" altLang="zh-CN" sz="1400" b="1" dirty="0" smtClean="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Yan</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Yongli</a:t>
            </a:r>
            <a:r>
              <a:rPr lang="en-US" altLang="zh-CN" sz="1400" dirty="0">
                <a:latin typeface="微软雅黑" panose="020B0503020204020204" pitchFamily="34" charset="-122"/>
                <a:ea typeface="微软雅黑" panose="020B0503020204020204" pitchFamily="34" charset="-122"/>
              </a:rPr>
              <a:t> Zhao, et al., "Tidal-Traffic-Aware Routing and Spectrum Allocation in Elastic Optical Networks," J. Opt. </a:t>
            </a:r>
            <a:r>
              <a:rPr lang="en-US" altLang="zh-CN" sz="1400" dirty="0" err="1">
                <a:latin typeface="微软雅黑" panose="020B0503020204020204" pitchFamily="34" charset="-122"/>
                <a:ea typeface="微软雅黑" panose="020B0503020204020204" pitchFamily="34" charset="-122"/>
              </a:rPr>
              <a:t>Commun</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Netw</a:t>
            </a:r>
            <a:r>
              <a:rPr lang="en-US" altLang="zh-CN" sz="1400" dirty="0">
                <a:latin typeface="微软雅黑" panose="020B0503020204020204" pitchFamily="34" charset="-122"/>
                <a:ea typeface="微软雅黑" panose="020B0503020204020204" pitchFamily="34" charset="-122"/>
              </a:rPr>
              <a:t>. 10, 832-842 (2018</a:t>
            </a:r>
            <a:r>
              <a:rPr lang="en-US" altLang="zh-CN" sz="1400" dirty="0" smtClean="0">
                <a:latin typeface="微软雅黑" panose="020B0503020204020204" pitchFamily="34" charset="-122"/>
                <a:ea typeface="微软雅黑" panose="020B0503020204020204" pitchFamily="34" charset="-122"/>
              </a:rPr>
              <a:t>).</a:t>
            </a:r>
          </a:p>
          <a:p>
            <a:pPr algn="just"/>
            <a:r>
              <a:rPr lang="en-US" altLang="zh-CN" sz="1400" dirty="0" smtClean="0">
                <a:latin typeface="微软雅黑" panose="020B0503020204020204" pitchFamily="34" charset="-122"/>
                <a:ea typeface="微软雅黑" panose="020B0503020204020204" pitchFamily="34" charset="-122"/>
              </a:rPr>
              <a:t>[2] </a:t>
            </a:r>
            <a:r>
              <a:rPr lang="en-US" altLang="zh-CN" sz="1400" dirty="0" err="1" smtClean="0">
                <a:latin typeface="微软雅黑" panose="020B0503020204020204" pitchFamily="34" charset="-122"/>
                <a:ea typeface="微软雅黑" panose="020B0503020204020204" pitchFamily="34" charset="-122"/>
              </a:rPr>
              <a:t>Yongli</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Zhao, </a:t>
            </a:r>
            <a:r>
              <a:rPr lang="en-US" altLang="zh-CN" sz="1400" b="1" dirty="0" err="1">
                <a:latin typeface="微软雅黑" panose="020B0503020204020204" pitchFamily="34" charset="-122"/>
                <a:ea typeface="微软雅黑" panose="020B0503020204020204" pitchFamily="34" charset="-122"/>
              </a:rPr>
              <a:t>Boyuan</a:t>
            </a:r>
            <a:r>
              <a:rPr lang="en-US" altLang="zh-CN" sz="1400" b="1" dirty="0">
                <a:latin typeface="微软雅黑" panose="020B0503020204020204" pitchFamily="34" charset="-122"/>
                <a:ea typeface="微软雅黑" panose="020B0503020204020204" pitchFamily="34" charset="-122"/>
              </a:rPr>
              <a:t> Yan</a:t>
            </a:r>
            <a:r>
              <a:rPr lang="en-US" altLang="zh-CN" sz="1400" dirty="0">
                <a:latin typeface="微软雅黑" panose="020B0503020204020204" pitchFamily="34" charset="-122"/>
                <a:ea typeface="微软雅黑" panose="020B0503020204020204" pitchFamily="34" charset="-122"/>
              </a:rPr>
              <a:t>, et al., "SOON: Self-Optimizing Optical Networks with Machine Learning," Optics Express, 26, 28713-28726 (2018</a:t>
            </a:r>
            <a:r>
              <a:rPr lang="en-US" altLang="zh-CN" sz="1400" dirty="0" smtClean="0">
                <a:latin typeface="微软雅黑" panose="020B0503020204020204" pitchFamily="34" charset="-122"/>
                <a:ea typeface="微软雅黑" panose="020B0503020204020204" pitchFamily="34" charset="-122"/>
              </a:rPr>
              <a:t>).</a:t>
            </a:r>
          </a:p>
          <a:p>
            <a:pPr algn="just"/>
            <a:r>
              <a:rPr lang="en-US" altLang="zh-CN" sz="1400" dirty="0" smtClean="0">
                <a:latin typeface="微软雅黑" panose="020B0503020204020204" pitchFamily="34" charset="-122"/>
                <a:ea typeface="微软雅黑" panose="020B0503020204020204" pitchFamily="34" charset="-122"/>
              </a:rPr>
              <a:t>[3] </a:t>
            </a:r>
            <a:r>
              <a:rPr lang="en-US" altLang="zh-CN" sz="1400" b="1" dirty="0" err="1" smtClean="0">
                <a:latin typeface="微软雅黑" panose="020B0503020204020204" pitchFamily="34" charset="-122"/>
                <a:ea typeface="微软雅黑" panose="020B0503020204020204" pitchFamily="34" charset="-122"/>
              </a:rPr>
              <a:t>Boyuan</a:t>
            </a:r>
            <a:r>
              <a:rPr lang="en-US" altLang="zh-CN" sz="1400" b="1" dirty="0" smtClean="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Yan</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Yongli</a:t>
            </a:r>
            <a:r>
              <a:rPr lang="en-US" altLang="zh-CN" sz="1400" dirty="0">
                <a:latin typeface="微软雅黑" panose="020B0503020204020204" pitchFamily="34" charset="-122"/>
                <a:ea typeface="微软雅黑" panose="020B0503020204020204" pitchFamily="34" charset="-122"/>
              </a:rPr>
              <a:t> Zhao, et al., "First Demonstration of Machine-Learning-based Self-Optimizing Optical Networks (SOON) Running on Commercial Equipment," ECOC, </a:t>
            </a:r>
            <a:r>
              <a:rPr lang="en-US" altLang="zh-CN" sz="1400" dirty="0" smtClean="0">
                <a:latin typeface="微软雅黑" panose="020B0503020204020204" pitchFamily="34" charset="-122"/>
                <a:ea typeface="微软雅黑" panose="020B0503020204020204" pitchFamily="34" charset="-122"/>
              </a:rPr>
              <a:t>2018</a:t>
            </a:r>
          </a:p>
        </p:txBody>
      </p:sp>
      <p:sp>
        <p:nvSpPr>
          <p:cNvPr id="8" name="文本框 7"/>
          <p:cNvSpPr txBox="1"/>
          <p:nvPr/>
        </p:nvSpPr>
        <p:spPr>
          <a:xfrm>
            <a:off x="330034" y="2624034"/>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模型展示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8120" y="5139231"/>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相关成果</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629" y="3251632"/>
            <a:ext cx="3100077" cy="144000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970" y="3251632"/>
            <a:ext cx="2092890" cy="144000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5475" y="3251632"/>
            <a:ext cx="2726929" cy="144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Tm="48759"/>
    </mc:Choice>
    <mc:Fallback xmlns="">
      <p:transition advTm="4875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solidFill>
                  <a:srgbClr val="000000"/>
                </a:solidFill>
                <a:effectLst/>
                <a:latin typeface="微软雅黑" panose="020B0503020204020204" pitchFamily="34" charset="-122"/>
                <a:ea typeface="微软雅黑" panose="020B0503020204020204" pitchFamily="34" charset="-122"/>
              </a:rPr>
              <a:t>2 </a:t>
            </a:r>
            <a:r>
              <a:rPr lang="zh-CN" altLang="en-US" sz="2800" dirty="0">
                <a:solidFill>
                  <a:srgbClr val="000000"/>
                </a:solidFill>
                <a:effectLst/>
                <a:latin typeface="微软雅黑" panose="020B0503020204020204" pitchFamily="34" charset="-122"/>
                <a:ea typeface="微软雅黑" panose="020B0503020204020204" pitchFamily="34" charset="-122"/>
              </a:rPr>
              <a:t>研究经历  学术成果方面：</a:t>
            </a:r>
            <a:endParaRPr lang="zh-CN" altLang="en-US" dirty="0"/>
          </a:p>
        </p:txBody>
      </p:sp>
      <p:sp>
        <p:nvSpPr>
          <p:cNvPr id="3" name="内容占位符 2"/>
          <p:cNvSpPr>
            <a:spLocks noGrp="1"/>
          </p:cNvSpPr>
          <p:nvPr>
            <p:ph idx="1"/>
          </p:nvPr>
        </p:nvSpPr>
        <p:spPr>
          <a:xfrm>
            <a:off x="323850" y="981076"/>
            <a:ext cx="8569325" cy="1352550"/>
          </a:xfrm>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(4) </a:t>
            </a:r>
            <a:r>
              <a:rPr lang="zh-CN" altLang="en-US" sz="2800" dirty="0" smtClean="0">
                <a:effectLst/>
                <a:latin typeface="微软雅黑" panose="020B0503020204020204" pitchFamily="34" charset="-122"/>
                <a:ea typeface="微软雅黑" panose="020B0503020204020204" pitchFamily="34" charset="-122"/>
              </a:rPr>
              <a:t>基于增强学习的资源自动分配策略研究</a:t>
            </a:r>
            <a:endParaRPr lang="en-US" altLang="zh-CN" sz="2800" dirty="0" smtClean="0">
              <a:effectLst/>
              <a:latin typeface="微软雅黑" panose="020B0503020204020204" pitchFamily="34" charset="-122"/>
              <a:ea typeface="微软雅黑" panose="020B0503020204020204" pitchFamily="34" charset="-122"/>
            </a:endParaRPr>
          </a:p>
          <a:p>
            <a:pPr marL="0" lvl="0" indent="0" algn="just">
              <a:buNone/>
              <a:defRPr/>
            </a:pPr>
            <a:r>
              <a:rPr lang="zh-CN" altLang="en-US" sz="1800" dirty="0" smtClean="0">
                <a:solidFill>
                  <a:srgbClr val="000000"/>
                </a:solidFill>
                <a:effectLst/>
                <a:latin typeface="微软雅黑" panose="020B0503020204020204" pitchFamily="34" charset="-122"/>
                <a:ea typeface="微软雅黑" panose="020B0503020204020204" pitchFamily="34" charset="-122"/>
              </a:rPr>
              <a:t>针对传统</a:t>
            </a:r>
            <a:r>
              <a:rPr lang="en-US" altLang="zh-CN" sz="1800" dirty="0" smtClean="0">
                <a:solidFill>
                  <a:srgbClr val="000000"/>
                </a:solidFill>
                <a:effectLst/>
                <a:latin typeface="微软雅黑" panose="020B0503020204020204" pitchFamily="34" charset="-122"/>
                <a:ea typeface="微软雅黑" panose="020B0503020204020204" pitchFamily="34" charset="-122"/>
              </a:rPr>
              <a:t>RWA</a:t>
            </a:r>
            <a:r>
              <a:rPr lang="zh-CN" altLang="en-US" sz="1800" dirty="0" smtClean="0">
                <a:solidFill>
                  <a:srgbClr val="000000"/>
                </a:solidFill>
                <a:effectLst/>
                <a:latin typeface="微软雅黑" panose="020B0503020204020204" pitchFamily="34" charset="-122"/>
                <a:ea typeface="微软雅黑" panose="020B0503020204020204" pitchFamily="34" charset="-122"/>
              </a:rPr>
              <a:t>算法应用场景受限的</a:t>
            </a:r>
            <a:r>
              <a:rPr lang="zh-CN" altLang="en-US" sz="1800" dirty="0">
                <a:solidFill>
                  <a:srgbClr val="000000"/>
                </a:solidFill>
                <a:effectLst/>
                <a:latin typeface="微软雅黑" panose="020B0503020204020204" pitchFamily="34" charset="-122"/>
                <a:ea typeface="微软雅黑" panose="020B0503020204020204" pitchFamily="34" charset="-122"/>
              </a:rPr>
              <a:t>问题，提出了基于</a:t>
            </a:r>
            <a:r>
              <a:rPr lang="zh-CN" altLang="en-US" sz="1800" dirty="0">
                <a:solidFill>
                  <a:srgbClr val="FF0000"/>
                </a:solidFill>
                <a:effectLst/>
                <a:latin typeface="微软雅黑" panose="020B0503020204020204" pitchFamily="34" charset="-122"/>
                <a:ea typeface="微软雅黑" panose="020B0503020204020204" pitchFamily="34" charset="-122"/>
              </a:rPr>
              <a:t>多模态光</a:t>
            </a:r>
            <a:r>
              <a:rPr lang="zh-CN" altLang="en-US" sz="1800" dirty="0" smtClean="0">
                <a:solidFill>
                  <a:srgbClr val="FF0000"/>
                </a:solidFill>
                <a:effectLst/>
                <a:latin typeface="微软雅黑" panose="020B0503020204020204" pitchFamily="34" charset="-122"/>
                <a:ea typeface="微软雅黑" panose="020B0503020204020204" pitchFamily="34" charset="-122"/>
              </a:rPr>
              <a:t>网络</a:t>
            </a:r>
            <a:r>
              <a:rPr lang="zh-CN" altLang="en-US" sz="1800" dirty="0" smtClean="0">
                <a:solidFill>
                  <a:srgbClr val="000000"/>
                </a:solidFill>
                <a:effectLst/>
                <a:latin typeface="微软雅黑" panose="020B0503020204020204" pitchFamily="34" charset="-122"/>
                <a:ea typeface="微软雅黑" panose="020B0503020204020204" pitchFamily="34" charset="-122"/>
              </a:rPr>
              <a:t>的</a:t>
            </a:r>
            <a:r>
              <a:rPr lang="zh-CN" altLang="en-US" sz="1800" dirty="0" smtClean="0">
                <a:solidFill>
                  <a:srgbClr val="FF0000"/>
                </a:solidFill>
                <a:effectLst/>
                <a:latin typeface="微软雅黑" panose="020B0503020204020204" pitchFamily="34" charset="-122"/>
                <a:ea typeface="微软雅黑" panose="020B0503020204020204" pitchFamily="34" charset="-122"/>
              </a:rPr>
              <a:t>深度增强资源分配算法</a:t>
            </a:r>
            <a:r>
              <a:rPr lang="zh-CN" altLang="en-US" sz="1800" dirty="0" smtClean="0">
                <a:solidFill>
                  <a:srgbClr val="000000"/>
                </a:solidFill>
                <a:effectLst/>
                <a:latin typeface="微软雅黑" panose="020B0503020204020204" pitchFamily="34" charset="-122"/>
                <a:ea typeface="微软雅黑" panose="020B0503020204020204" pitchFamily="34" charset="-122"/>
              </a:rPr>
              <a:t>，形成</a:t>
            </a:r>
            <a:r>
              <a:rPr lang="en-US" altLang="zh-CN" sz="1800" dirty="0" err="1" smtClean="0">
                <a:solidFill>
                  <a:srgbClr val="000000"/>
                </a:solidFill>
                <a:effectLst/>
                <a:latin typeface="微软雅黑" panose="020B0503020204020204" pitchFamily="34" charset="-122"/>
                <a:ea typeface="微软雅黑" panose="020B0503020204020204" pitchFamily="34" charset="-122"/>
              </a:rPr>
              <a:t>GlobeCom</a:t>
            </a:r>
            <a:r>
              <a:rPr lang="zh-CN" altLang="en-US" sz="1800" dirty="0" smtClean="0">
                <a:solidFill>
                  <a:srgbClr val="000000"/>
                </a:solidFill>
                <a:effectLst/>
                <a:latin typeface="微软雅黑" panose="020B0503020204020204" pitchFamily="34" charset="-122"/>
                <a:ea typeface="微软雅黑" panose="020B0503020204020204" pitchFamily="34" charset="-122"/>
              </a:rPr>
              <a:t>论文</a:t>
            </a:r>
            <a:r>
              <a:rPr lang="en-US" altLang="zh-CN" sz="1800" dirty="0" smtClean="0">
                <a:solidFill>
                  <a:srgbClr val="000000"/>
                </a:solidFill>
                <a:effectLst/>
                <a:latin typeface="微软雅黑" panose="020B0503020204020204" pitchFamily="34" charset="-122"/>
                <a:ea typeface="微软雅黑" panose="020B0503020204020204" pitchFamily="34" charset="-122"/>
              </a:rPr>
              <a:t>1</a:t>
            </a:r>
            <a:r>
              <a:rPr lang="zh-CN" altLang="en-US" sz="1800" dirty="0" smtClean="0">
                <a:solidFill>
                  <a:srgbClr val="000000"/>
                </a:solidFill>
                <a:effectLst/>
                <a:latin typeface="微软雅黑" panose="020B0503020204020204" pitchFamily="34" charset="-122"/>
                <a:ea typeface="微软雅黑" panose="020B0503020204020204" pitchFamily="34" charset="-122"/>
              </a:rPr>
              <a:t>篇。</a:t>
            </a:r>
            <a:endParaRPr lang="zh-CN" altLang="en-US" sz="1800" dirty="0">
              <a:solidFill>
                <a:srgbClr val="00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7</a:t>
            </a:fld>
            <a:endParaRPr lang="en-US" altLang="zh-CN"/>
          </a:p>
        </p:txBody>
      </p:sp>
      <p:sp>
        <p:nvSpPr>
          <p:cNvPr id="10" name="文本框 9"/>
          <p:cNvSpPr txBox="1"/>
          <p:nvPr/>
        </p:nvSpPr>
        <p:spPr>
          <a:xfrm>
            <a:off x="341782" y="2143328"/>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模型展示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文本框 9"/>
          <p:cNvSpPr txBox="1">
            <a:spLocks noChangeArrowheads="1"/>
          </p:cNvSpPr>
          <p:nvPr/>
        </p:nvSpPr>
        <p:spPr bwMode="auto">
          <a:xfrm>
            <a:off x="397822" y="6077806"/>
            <a:ext cx="799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smtClean="0">
                <a:latin typeface="微软雅黑" panose="020B0503020204020204" pitchFamily="34" charset="-122"/>
                <a:ea typeface="微软雅黑" panose="020B0503020204020204" pitchFamily="34" charset="-122"/>
              </a:rPr>
              <a:t>[1] </a:t>
            </a:r>
            <a:r>
              <a:rPr lang="en-US" altLang="zh-CN" sz="1400" b="1" dirty="0" err="1" smtClean="0">
                <a:latin typeface="微软雅黑" panose="020B0503020204020204" pitchFamily="34" charset="-122"/>
                <a:ea typeface="微软雅黑" panose="020B0503020204020204" pitchFamily="34" charset="-122"/>
              </a:rPr>
              <a:t>Boyuan</a:t>
            </a:r>
            <a:r>
              <a:rPr lang="en-US" altLang="zh-CN" sz="1400" b="1" dirty="0" smtClean="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Yan</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Yongli</a:t>
            </a:r>
            <a:r>
              <a:rPr lang="en-US" altLang="zh-CN" sz="1400" dirty="0">
                <a:latin typeface="微软雅黑" panose="020B0503020204020204" pitchFamily="34" charset="-122"/>
                <a:ea typeface="微软雅黑" panose="020B0503020204020204" pitchFamily="34" charset="-122"/>
              </a:rPr>
              <a:t> Zhao, et al., "Actor-Critic-Based Resource Allocation for Multi-modal Optical Networks," </a:t>
            </a:r>
            <a:r>
              <a:rPr lang="en-US" altLang="zh-CN" sz="1400" dirty="0" err="1">
                <a:latin typeface="微软雅黑" panose="020B0503020204020204" pitchFamily="34" charset="-122"/>
                <a:ea typeface="微软雅黑" panose="020B0503020204020204" pitchFamily="34" charset="-122"/>
              </a:rPr>
              <a:t>GlobeCom</a:t>
            </a:r>
            <a:r>
              <a:rPr lang="en-US" altLang="zh-CN" sz="1400" dirty="0">
                <a:latin typeface="微软雅黑" panose="020B0503020204020204" pitchFamily="34" charset="-122"/>
                <a:ea typeface="微软雅黑" panose="020B0503020204020204" pitchFamily="34" charset="-122"/>
              </a:rPr>
              <a:t>, 2018</a:t>
            </a:r>
          </a:p>
        </p:txBody>
      </p:sp>
      <p:sp>
        <p:nvSpPr>
          <p:cNvPr id="12" name="文本框 11"/>
          <p:cNvSpPr txBox="1"/>
          <p:nvPr/>
        </p:nvSpPr>
        <p:spPr>
          <a:xfrm>
            <a:off x="390681" y="5734589"/>
            <a:ext cx="12504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相关成果</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22" y="2487996"/>
            <a:ext cx="4294187" cy="331362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009" y="2809158"/>
            <a:ext cx="4329627" cy="2815654"/>
          </a:xfrm>
          <a:prstGeom prst="rect">
            <a:avLst/>
          </a:prstGeom>
        </p:spPr>
      </p:pic>
    </p:spTree>
    <p:extLst>
      <p:ext uri="{BB962C8B-B14F-4D97-AF65-F5344CB8AC3E}">
        <p14:creationId xmlns:p14="http://schemas.microsoft.com/office/powerpoint/2010/main" val="219987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08219"/>
            <a:ext cx="7772400" cy="676275"/>
          </a:xfrm>
        </p:spPr>
        <p:txBody>
          <a:bodyPr/>
          <a:lstStyle/>
          <a:p>
            <a:pPr>
              <a:defRPr/>
            </a:pPr>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样机展示方面：</a:t>
            </a:r>
            <a:endParaRPr lang="zh-CN" altLang="en-US" sz="2800" b="0" dirty="0">
              <a:effectLst/>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850" y="981076"/>
            <a:ext cx="8569325" cy="1315316"/>
          </a:xfrm>
        </p:spPr>
        <p:txBody>
          <a:bodyPr/>
          <a:lstStyle/>
          <a:p>
            <a:pPr marL="0" indent="0" algn="just">
              <a:buNone/>
              <a:defRPr/>
            </a:pPr>
            <a:r>
              <a:rPr lang="en-US" altLang="zh-CN" sz="2800" dirty="0" smtClean="0">
                <a:effectLst/>
                <a:latin typeface="微软雅黑" panose="020B0503020204020204" pitchFamily="34" charset="-122"/>
                <a:ea typeface="微软雅黑" panose="020B0503020204020204" pitchFamily="34" charset="-122"/>
              </a:rPr>
              <a:t>(1)</a:t>
            </a:r>
            <a:r>
              <a:rPr lang="zh-CN" altLang="en-US" sz="2800" dirty="0" smtClean="0">
                <a:effectLst/>
                <a:latin typeface="微软雅黑" panose="020B0503020204020204" pitchFamily="34" charset="-122"/>
                <a:ea typeface="微软雅黑" panose="020B0503020204020204" pitchFamily="34" charset="-122"/>
              </a:rPr>
              <a:t>中国电信首个商用</a:t>
            </a:r>
            <a:r>
              <a:rPr lang="en-US" altLang="zh-CN" sz="2800" dirty="0" smtClean="0">
                <a:effectLst/>
                <a:latin typeface="微软雅黑" panose="020B0503020204020204" pitchFamily="34" charset="-122"/>
                <a:ea typeface="微软雅黑" panose="020B0503020204020204" pitchFamily="34" charset="-122"/>
              </a:rPr>
              <a:t>T-SDN</a:t>
            </a:r>
          </a:p>
          <a:p>
            <a:pPr marL="0" indent="0" algn="just">
              <a:spcBef>
                <a:spcPts val="800"/>
              </a:spcBef>
              <a:buNone/>
              <a:defRPr/>
            </a:pPr>
            <a:r>
              <a:rPr lang="zh-CN" altLang="en-US" sz="1800" dirty="0" smtClean="0">
                <a:effectLst/>
                <a:latin typeface="微软雅黑" panose="020B0503020204020204" pitchFamily="34" charset="-122"/>
                <a:ea typeface="微软雅黑" panose="020B0503020204020204" pitchFamily="34" charset="-122"/>
              </a:rPr>
              <a:t>申请人参与设计并开发了</a:t>
            </a:r>
            <a:r>
              <a:rPr lang="en-US" altLang="zh-CN" sz="1800" dirty="0" smtClean="0">
                <a:solidFill>
                  <a:srgbClr val="FF0000"/>
                </a:solidFill>
                <a:effectLst/>
                <a:latin typeface="微软雅黑" panose="020B0503020204020204" pitchFamily="34" charset="-122"/>
                <a:ea typeface="微软雅黑" panose="020B0503020204020204" pitchFamily="34" charset="-122"/>
              </a:rPr>
              <a:t>SDN</a:t>
            </a:r>
            <a:r>
              <a:rPr lang="zh-CN" altLang="en-US" sz="1800" dirty="0" smtClean="0">
                <a:solidFill>
                  <a:srgbClr val="FF0000"/>
                </a:solidFill>
                <a:effectLst/>
                <a:latin typeface="微软雅黑" panose="020B0503020204020204" pitchFamily="34" charset="-122"/>
                <a:ea typeface="微软雅黑" panose="020B0503020204020204" pitchFamily="34" charset="-122"/>
              </a:rPr>
              <a:t>产业界首个商用</a:t>
            </a:r>
            <a:r>
              <a:rPr lang="en-US" altLang="zh-CN" sz="1800" dirty="0" smtClean="0">
                <a:solidFill>
                  <a:srgbClr val="FF0000"/>
                </a:solidFill>
                <a:effectLst/>
                <a:latin typeface="微软雅黑" panose="020B0503020204020204" pitchFamily="34" charset="-122"/>
                <a:ea typeface="微软雅黑" panose="020B0503020204020204" pitchFamily="34" charset="-122"/>
              </a:rPr>
              <a:t>T-SDN</a:t>
            </a:r>
            <a:r>
              <a:rPr lang="zh-CN" altLang="en-US" sz="1800" dirty="0">
                <a:solidFill>
                  <a:srgbClr val="FF0000"/>
                </a:solidFill>
                <a:effectLst/>
                <a:latin typeface="微软雅黑" panose="020B0503020204020204" pitchFamily="34" charset="-122"/>
                <a:ea typeface="微软雅黑" panose="020B0503020204020204" pitchFamily="34" charset="-122"/>
              </a:rPr>
              <a:t>多</a:t>
            </a:r>
            <a:r>
              <a:rPr lang="zh-CN" altLang="en-US" sz="1800" dirty="0" smtClean="0">
                <a:solidFill>
                  <a:srgbClr val="FF0000"/>
                </a:solidFill>
                <a:effectLst/>
                <a:latin typeface="微软雅黑" panose="020B0503020204020204" pitchFamily="34" charset="-122"/>
                <a:ea typeface="微软雅黑" panose="020B0503020204020204" pitchFamily="34" charset="-122"/>
              </a:rPr>
              <a:t>域控制器</a:t>
            </a:r>
            <a:r>
              <a:rPr lang="zh-CN" altLang="en-US" sz="1800" dirty="0" smtClean="0">
                <a:effectLst/>
                <a:latin typeface="微软雅黑" panose="020B0503020204020204" pitchFamily="34" charset="-122"/>
                <a:ea typeface="微软雅黑" panose="020B0503020204020204" pitchFamily="34" charset="-122"/>
              </a:rPr>
              <a:t>，该多域控制器在</a:t>
            </a:r>
            <a:r>
              <a:rPr lang="en-US" altLang="zh-CN" sz="1800" dirty="0" smtClean="0">
                <a:effectLst/>
                <a:latin typeface="微软雅黑" panose="020B0503020204020204" pitchFamily="34" charset="-122"/>
                <a:ea typeface="微软雅黑" panose="020B0503020204020204" pitchFamily="34" charset="-122"/>
              </a:rPr>
              <a:t>2015</a:t>
            </a:r>
            <a:r>
              <a:rPr lang="zh-CN" altLang="en-US" sz="1800" dirty="0" smtClean="0">
                <a:effectLst/>
                <a:latin typeface="微软雅黑" panose="020B0503020204020204" pitchFamily="34" charset="-122"/>
                <a:ea typeface="微软雅黑" panose="020B0503020204020204" pitchFamily="34" charset="-122"/>
              </a:rPr>
              <a:t>年双十一期间承载了苏宁电信业务。</a:t>
            </a:r>
            <a:endParaRPr lang="zh-CN" altLang="en-US" sz="180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8491538" y="6493459"/>
            <a:ext cx="609600" cy="381000"/>
          </a:xfrm>
        </p:spPr>
        <p:txBody>
          <a:bodyPr/>
          <a:lstStyle/>
          <a:p>
            <a:pPr>
              <a:defRPr/>
            </a:pPr>
            <a:fld id="{8F942972-0B55-4039-83BA-0E55335AE975}" type="slidenum">
              <a:rPr lang="en-US" altLang="zh-CN" smtClean="0"/>
              <a:pPr>
                <a:defRPr/>
              </a:pPr>
              <a:t>8</a:t>
            </a:fld>
            <a:endParaRPr lang="en-US" altLang="zh-CN"/>
          </a:p>
        </p:txBody>
      </p:sp>
      <p:pic>
        <p:nvPicPr>
          <p:cNvPr id="20482" name="Picture 2" descr="http://carrier.huawei.com/~/media/CNBG/Images/Success%20Stories/Fixed%20Network/image001.jpg?la=z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29" y="2483428"/>
            <a:ext cx="7001741" cy="39326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Tm="2598"/>
    </mc:Choice>
    <mc:Fallback xmlns="">
      <p:transition advTm="259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latin typeface="微软雅黑" panose="020B0503020204020204" pitchFamily="34" charset="-122"/>
                <a:ea typeface="微软雅黑" panose="020B0503020204020204" pitchFamily="34" charset="-122"/>
              </a:rPr>
              <a:t>2 </a:t>
            </a:r>
            <a:r>
              <a:rPr lang="zh-CN" altLang="en-US" sz="2800" dirty="0">
                <a:effectLst/>
                <a:latin typeface="微软雅黑" panose="020B0503020204020204" pitchFamily="34" charset="-122"/>
                <a:ea typeface="微软雅黑" panose="020B0503020204020204" pitchFamily="34" charset="-122"/>
              </a:rPr>
              <a:t>研究经历  样机展示方面</a:t>
            </a:r>
            <a:r>
              <a:rPr lang="zh-CN" altLang="en-US" sz="2800" dirty="0" smtClean="0">
                <a:effectLst/>
                <a:latin typeface="微软雅黑" panose="020B0503020204020204" pitchFamily="34" charset="-122"/>
                <a:ea typeface="微软雅黑" panose="020B0503020204020204" pitchFamily="34" charset="-122"/>
              </a:rPr>
              <a:t>：</a:t>
            </a:r>
            <a:endParaRPr lang="zh-CN" altLang="en-US" sz="2800" dirty="0"/>
          </a:p>
        </p:txBody>
      </p:sp>
      <p:sp>
        <p:nvSpPr>
          <p:cNvPr id="3" name="内容占位符 2"/>
          <p:cNvSpPr>
            <a:spLocks noGrp="1"/>
          </p:cNvSpPr>
          <p:nvPr>
            <p:ph idx="1"/>
          </p:nvPr>
        </p:nvSpPr>
        <p:spPr>
          <a:xfrm>
            <a:off x="323850" y="981075"/>
            <a:ext cx="8569325" cy="1514475"/>
          </a:xfrm>
        </p:spPr>
        <p:txBody>
          <a:bodyPr/>
          <a:lstStyle/>
          <a:p>
            <a:pPr marL="0" indent="0" algn="just">
              <a:buNone/>
            </a:pPr>
            <a:r>
              <a:rPr lang="en-US" altLang="zh-CN" sz="2800" dirty="0" smtClean="0">
                <a:effectLst/>
                <a:latin typeface="微软雅黑" panose="020B0503020204020204" pitchFamily="34" charset="-122"/>
                <a:ea typeface="微软雅黑" panose="020B0503020204020204" pitchFamily="34" charset="-122"/>
              </a:rPr>
              <a:t>(2)</a:t>
            </a:r>
            <a:r>
              <a:rPr lang="zh-CN" altLang="en-US" sz="2800" dirty="0">
                <a:effectLst/>
                <a:latin typeface="微软雅黑" panose="020B0503020204020204" pitchFamily="34" charset="-122"/>
                <a:ea typeface="微软雅黑" panose="020B0503020204020204" pitchFamily="34" charset="-122"/>
              </a:rPr>
              <a:t>第</a:t>
            </a:r>
            <a:r>
              <a:rPr lang="en-US" altLang="zh-CN" sz="2800" dirty="0">
                <a:effectLst/>
                <a:latin typeface="微软雅黑" panose="020B0503020204020204" pitchFamily="34" charset="-122"/>
                <a:ea typeface="微软雅黑" panose="020B0503020204020204" pitchFamily="34" charset="-122"/>
              </a:rPr>
              <a:t>96</a:t>
            </a:r>
            <a:r>
              <a:rPr lang="zh-CN" altLang="en-US" sz="2800" dirty="0">
                <a:effectLst/>
                <a:latin typeface="微软雅黑" panose="020B0503020204020204" pitchFamily="34" charset="-122"/>
                <a:ea typeface="微软雅黑" panose="020B0503020204020204" pitchFamily="34" charset="-122"/>
              </a:rPr>
              <a:t>届</a:t>
            </a:r>
            <a:r>
              <a:rPr lang="en-US" altLang="zh-CN" sz="2800" dirty="0">
                <a:effectLst/>
                <a:latin typeface="微软雅黑" panose="020B0503020204020204" pitchFamily="34" charset="-122"/>
                <a:ea typeface="微软雅黑" panose="020B0503020204020204" pitchFamily="34" charset="-122"/>
              </a:rPr>
              <a:t>IETF</a:t>
            </a:r>
            <a:r>
              <a:rPr lang="zh-CN" altLang="en-US" sz="2800" dirty="0">
                <a:effectLst/>
                <a:latin typeface="微软雅黑" panose="020B0503020204020204" pitchFamily="34" charset="-122"/>
                <a:ea typeface="微软雅黑" panose="020B0503020204020204" pitchFamily="34" charset="-122"/>
              </a:rPr>
              <a:t>国际标准</a:t>
            </a:r>
            <a:r>
              <a:rPr lang="zh-CN" altLang="en-US" sz="2800" dirty="0" smtClean="0">
                <a:effectLst/>
                <a:latin typeface="微软雅黑" panose="020B0503020204020204" pitchFamily="34" charset="-122"/>
                <a:ea typeface="微软雅黑" panose="020B0503020204020204" pitchFamily="34" charset="-122"/>
              </a:rPr>
              <a:t>会议</a:t>
            </a:r>
            <a:endParaRPr lang="en-US" altLang="zh-CN" sz="2800" dirty="0" smtClean="0">
              <a:effectLst/>
              <a:latin typeface="微软雅黑" panose="020B0503020204020204" pitchFamily="34" charset="-122"/>
              <a:ea typeface="微软雅黑" panose="020B0503020204020204" pitchFamily="34" charset="-122"/>
            </a:endParaRPr>
          </a:p>
          <a:p>
            <a:pPr marL="0" lvl="0" indent="0" algn="just">
              <a:spcBef>
                <a:spcPts val="800"/>
              </a:spcBef>
              <a:buNone/>
              <a:defRPr/>
            </a:pPr>
            <a:r>
              <a:rPr lang="zh-CN" altLang="en-US" sz="1800" dirty="0">
                <a:solidFill>
                  <a:srgbClr val="000000"/>
                </a:solidFill>
                <a:effectLst/>
                <a:latin typeface="微软雅黑" panose="020B0503020204020204" pitchFamily="34" charset="-122"/>
                <a:ea typeface="微软雅黑" panose="020B0503020204020204" pitchFamily="34" charset="-122"/>
              </a:rPr>
              <a:t>申请人设计并开发了基于</a:t>
            </a:r>
            <a:r>
              <a:rPr lang="en-US" altLang="zh-CN" sz="1800" dirty="0" err="1">
                <a:solidFill>
                  <a:srgbClr val="000000"/>
                </a:solidFill>
                <a:effectLst/>
                <a:latin typeface="微软雅黑" panose="020B0503020204020204" pitchFamily="34" charset="-122"/>
                <a:ea typeface="微软雅黑" panose="020B0503020204020204" pitchFamily="34" charset="-122"/>
              </a:rPr>
              <a:t>Restconf</a:t>
            </a:r>
            <a:r>
              <a:rPr lang="zh-CN" altLang="en-US" sz="1800" dirty="0">
                <a:solidFill>
                  <a:srgbClr val="000000"/>
                </a:solidFill>
                <a:effectLst/>
                <a:latin typeface="微软雅黑" panose="020B0503020204020204" pitchFamily="34" charset="-122"/>
                <a:ea typeface="微软雅黑" panose="020B0503020204020204" pitchFamily="34" charset="-122"/>
              </a:rPr>
              <a:t>接口的传送网</a:t>
            </a:r>
            <a:r>
              <a:rPr lang="zh-CN" altLang="en-US" sz="1800" dirty="0">
                <a:solidFill>
                  <a:srgbClr val="FF0000"/>
                </a:solidFill>
                <a:effectLst/>
                <a:latin typeface="微软雅黑" panose="020B0503020204020204" pitchFamily="34" charset="-122"/>
                <a:ea typeface="微软雅黑" panose="020B0503020204020204" pitchFamily="34" charset="-122"/>
              </a:rPr>
              <a:t>生存性预测</a:t>
            </a:r>
            <a:r>
              <a:rPr lang="zh-CN" altLang="en-US" sz="1800" dirty="0">
                <a:solidFill>
                  <a:srgbClr val="000000"/>
                </a:solidFill>
                <a:effectLst/>
                <a:latin typeface="微软雅黑" panose="020B0503020204020204" pitchFamily="34" charset="-122"/>
                <a:ea typeface="微软雅黑" panose="020B0503020204020204" pitchFamily="34" charset="-122"/>
              </a:rPr>
              <a:t>应用样机，赴德国柏林在</a:t>
            </a:r>
            <a:r>
              <a:rPr lang="zh-CN" altLang="en-US" sz="1800" dirty="0">
                <a:solidFill>
                  <a:srgbClr val="FF0000"/>
                </a:solidFill>
                <a:effectLst/>
                <a:latin typeface="微软雅黑" panose="020B0503020204020204" pitchFamily="34" charset="-122"/>
                <a:ea typeface="微软雅黑" panose="020B0503020204020204" pitchFamily="34" charset="-122"/>
              </a:rPr>
              <a:t>第</a:t>
            </a:r>
            <a:r>
              <a:rPr lang="en-US" altLang="zh-CN" sz="1800" dirty="0">
                <a:solidFill>
                  <a:srgbClr val="FF0000"/>
                </a:solidFill>
                <a:effectLst/>
                <a:latin typeface="微软雅黑" panose="020B0503020204020204" pitchFamily="34" charset="-122"/>
                <a:ea typeface="微软雅黑" panose="020B0503020204020204" pitchFamily="34" charset="-122"/>
              </a:rPr>
              <a:t>96</a:t>
            </a:r>
            <a:r>
              <a:rPr lang="zh-CN" altLang="en-US" sz="1800" dirty="0">
                <a:solidFill>
                  <a:srgbClr val="FF0000"/>
                </a:solidFill>
                <a:effectLst/>
                <a:latin typeface="微软雅黑" panose="020B0503020204020204" pitchFamily="34" charset="-122"/>
                <a:ea typeface="微软雅黑" panose="020B0503020204020204" pitchFamily="34" charset="-122"/>
              </a:rPr>
              <a:t>届</a:t>
            </a:r>
            <a:r>
              <a:rPr lang="en-US" altLang="zh-CN" sz="1800" dirty="0">
                <a:solidFill>
                  <a:srgbClr val="FF0000"/>
                </a:solidFill>
                <a:effectLst/>
                <a:latin typeface="微软雅黑" panose="020B0503020204020204" pitchFamily="34" charset="-122"/>
                <a:ea typeface="微软雅黑" panose="020B0503020204020204" pitchFamily="34" charset="-122"/>
              </a:rPr>
              <a:t>IETF</a:t>
            </a:r>
            <a:r>
              <a:rPr lang="zh-CN" altLang="en-US" sz="1800" dirty="0">
                <a:solidFill>
                  <a:srgbClr val="FF0000"/>
                </a:solidFill>
                <a:effectLst/>
                <a:latin typeface="微软雅黑" panose="020B0503020204020204" pitchFamily="34" charset="-122"/>
                <a:ea typeface="微软雅黑" panose="020B0503020204020204" pitchFamily="34" charset="-122"/>
              </a:rPr>
              <a:t>会议</a:t>
            </a:r>
            <a:r>
              <a:rPr lang="zh-CN" altLang="en-US" sz="1800" dirty="0">
                <a:solidFill>
                  <a:srgbClr val="000000"/>
                </a:solidFill>
                <a:effectLst/>
                <a:latin typeface="微软雅黑" panose="020B0503020204020204" pitchFamily="34" charset="-122"/>
                <a:ea typeface="微软雅黑" panose="020B0503020204020204" pitchFamily="34" charset="-122"/>
              </a:rPr>
              <a:t>现场进行了展示，并与多位业界知名专家进行了深入交流，形成了</a:t>
            </a:r>
            <a:r>
              <a:rPr lang="zh-CN" altLang="en-US" sz="1800" dirty="0">
                <a:solidFill>
                  <a:srgbClr val="FF0000"/>
                </a:solidFill>
                <a:effectLst/>
                <a:latin typeface="微软雅黑" panose="020B0503020204020204" pitchFamily="34" charset="-122"/>
                <a:ea typeface="微软雅黑" panose="020B0503020204020204" pitchFamily="34" charset="-122"/>
              </a:rPr>
              <a:t>一篇</a:t>
            </a:r>
            <a:r>
              <a:rPr lang="en-US" altLang="zh-CN" sz="1800" dirty="0">
                <a:solidFill>
                  <a:srgbClr val="FF0000"/>
                </a:solidFill>
                <a:effectLst/>
                <a:latin typeface="微软雅黑" panose="020B0503020204020204" pitchFamily="34" charset="-122"/>
                <a:ea typeface="微软雅黑" panose="020B0503020204020204" pitchFamily="34" charset="-122"/>
              </a:rPr>
              <a:t>IETF</a:t>
            </a:r>
            <a:r>
              <a:rPr lang="zh-CN" altLang="en-US" sz="1800" dirty="0">
                <a:solidFill>
                  <a:srgbClr val="FF0000"/>
                </a:solidFill>
                <a:effectLst/>
                <a:latin typeface="微软雅黑" panose="020B0503020204020204" pitchFamily="34" charset="-122"/>
                <a:ea typeface="微软雅黑" panose="020B0503020204020204" pitchFamily="34" charset="-122"/>
              </a:rPr>
              <a:t>标准</a:t>
            </a:r>
            <a:r>
              <a:rPr lang="zh-CN" altLang="en-US" sz="1800" dirty="0" smtClean="0">
                <a:solidFill>
                  <a:srgbClr val="FF0000"/>
                </a:solidFill>
                <a:effectLst/>
                <a:latin typeface="微软雅黑" panose="020B0503020204020204" pitchFamily="34" charset="-122"/>
                <a:ea typeface="微软雅黑" panose="020B0503020204020204" pitchFamily="34" charset="-122"/>
              </a:rPr>
              <a:t>提案。</a:t>
            </a:r>
            <a:endParaRPr lang="zh-CN" altLang="en-US" sz="1800" dirty="0">
              <a:solidFill>
                <a:srgbClr val="FF0000"/>
              </a:solidFill>
              <a:effectLst/>
              <a:latin typeface="微软雅黑" panose="020B0503020204020204" pitchFamily="34" charset="-122"/>
              <a:ea typeface="微软雅黑" panose="020B0503020204020204" pitchFamily="34" charset="-122"/>
            </a:endParaRPr>
          </a:p>
          <a:p>
            <a:pPr marL="0" indent="0" algn="just">
              <a:buNone/>
            </a:pPr>
            <a:endParaRPr lang="zh-CN" altLang="en-US" dirty="0"/>
          </a:p>
        </p:txBody>
      </p:sp>
      <p:sp>
        <p:nvSpPr>
          <p:cNvPr id="4" name="灯片编号占位符 3"/>
          <p:cNvSpPr>
            <a:spLocks noGrp="1"/>
          </p:cNvSpPr>
          <p:nvPr>
            <p:ph type="sldNum" sz="quarter" idx="10"/>
          </p:nvPr>
        </p:nvSpPr>
        <p:spPr/>
        <p:txBody>
          <a:bodyPr/>
          <a:lstStyle/>
          <a:p>
            <a:pPr>
              <a:defRPr/>
            </a:pPr>
            <a:fld id="{EA9240E1-788C-4D7C-90BC-300A0FB79705}" type="slidenum">
              <a:rPr lang="en-US" altLang="zh-CN" smtClean="0"/>
              <a:pPr>
                <a:defRPr/>
              </a:pPr>
              <a:t>9</a:t>
            </a:fld>
            <a:endParaRPr lang="en-US" altLang="zh-CN"/>
          </a:p>
        </p:txBody>
      </p:sp>
      <p:sp>
        <p:nvSpPr>
          <p:cNvPr id="6" name="矩形 6"/>
          <p:cNvSpPr>
            <a:spLocks noChangeArrowheads="1"/>
          </p:cNvSpPr>
          <p:nvPr/>
        </p:nvSpPr>
        <p:spPr bwMode="auto">
          <a:xfrm>
            <a:off x="384334" y="5959078"/>
            <a:ext cx="84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draft-</a:t>
            </a:r>
            <a:r>
              <a:rPr lang="en-US" altLang="zh-CN" sz="1400" dirty="0" err="1"/>
              <a:t>zheng</a:t>
            </a:r>
            <a:r>
              <a:rPr lang="en-US" altLang="zh-CN" sz="1400" dirty="0"/>
              <a:t>-teas-</a:t>
            </a:r>
            <a:r>
              <a:rPr lang="en-US" altLang="zh-CN" sz="1400" dirty="0" err="1"/>
              <a:t>actn</a:t>
            </a:r>
            <a:r>
              <a:rPr lang="en-US" altLang="zh-CN" sz="1400" dirty="0"/>
              <a:t>-multivendor-interop</a:t>
            </a:r>
            <a:r>
              <a:rPr lang="en-US" altLang="zh-CN" sz="1400" dirty="0" smtClean="0"/>
              <a:t>, </a:t>
            </a:r>
            <a:r>
              <a:rPr lang="en-US" altLang="zh-CN" sz="1400" dirty="0"/>
              <a:t>IETF </a:t>
            </a:r>
            <a:r>
              <a:rPr lang="en-US" altLang="zh-CN" sz="1400" dirty="0" smtClean="0"/>
              <a:t>TEAS </a:t>
            </a:r>
            <a:r>
              <a:rPr lang="en-US" altLang="zh-CN" sz="1400" dirty="0"/>
              <a:t>WG. </a:t>
            </a:r>
            <a:r>
              <a:rPr lang="en-US" altLang="zh-CN" sz="1400" dirty="0">
                <a:solidFill>
                  <a:srgbClr val="002060"/>
                </a:solidFill>
                <a:hlinkClick r:id="rId3"/>
              </a:rPr>
              <a:t>https://datatracker.ietf.org/doc/draft-zheng-teas-actn-multivendor-interop</a:t>
            </a:r>
            <a:r>
              <a:rPr lang="en-US" altLang="zh-CN" sz="1400" dirty="0" smtClean="0">
                <a:solidFill>
                  <a:srgbClr val="002060"/>
                </a:solidFill>
                <a:hlinkClick r:id="rId3"/>
              </a:rPr>
              <a:t>/</a:t>
            </a:r>
            <a:r>
              <a:rPr lang="en-US" altLang="zh-CN" sz="1400" dirty="0" smtClean="0">
                <a:solidFill>
                  <a:srgbClr val="002060"/>
                </a:solidFill>
              </a:rPr>
              <a:t>  </a:t>
            </a:r>
            <a:r>
              <a:rPr lang="en-US" altLang="zh-CN" sz="1400" dirty="0"/>
              <a:t>(</a:t>
            </a:r>
            <a:r>
              <a:rPr lang="en-US" altLang="zh-CN" sz="1400" dirty="0">
                <a:latin typeface="微软雅黑" panose="020B0503020204020204" pitchFamily="34" charset="-122"/>
                <a:ea typeface="微软雅黑" panose="020B0503020204020204" pitchFamily="34" charset="-122"/>
              </a:rPr>
              <a:t>IETF </a:t>
            </a:r>
            <a:r>
              <a:rPr lang="zh-CN" altLang="en-US" sz="1400" dirty="0">
                <a:latin typeface="微软雅黑" panose="020B0503020204020204" pitchFamily="34" charset="-122"/>
                <a:ea typeface="微软雅黑" panose="020B0503020204020204" pitchFamily="34" charset="-122"/>
              </a:rPr>
              <a:t>国际标准文稿</a:t>
            </a:r>
            <a:r>
              <a:rPr lang="en-US" altLang="zh-CN" sz="1400" dirty="0"/>
              <a:t>)</a:t>
            </a:r>
            <a:endParaRPr lang="zh-CN" altLang="en-US" sz="1400"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7373" y="2209889"/>
            <a:ext cx="4688993" cy="3522675"/>
          </a:xfrm>
          <a:prstGeom prst="rect">
            <a:avLst/>
          </a:prstGeom>
          <a:ln>
            <a:solidFill>
              <a:schemeClr val="bg1">
                <a:lumMod val="50000"/>
              </a:schemeClr>
            </a:solidFill>
          </a:ln>
        </p:spPr>
      </p:pic>
      <p:sp>
        <p:nvSpPr>
          <p:cNvPr id="9" name="椭圆 9"/>
          <p:cNvSpPr>
            <a:spLocks noChangeArrowheads="1"/>
          </p:cNvSpPr>
          <p:nvPr/>
        </p:nvSpPr>
        <p:spPr bwMode="auto">
          <a:xfrm>
            <a:off x="7119108" y="4185627"/>
            <a:ext cx="1868920" cy="337981"/>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723" y="2943910"/>
            <a:ext cx="3490956" cy="2618217"/>
          </a:xfrm>
          <a:prstGeom prst="rect">
            <a:avLst/>
          </a:prstGeom>
        </p:spPr>
      </p:pic>
    </p:spTree>
    <p:extLst>
      <p:ext uri="{BB962C8B-B14F-4D97-AF65-F5344CB8AC3E}">
        <p14:creationId xmlns:p14="http://schemas.microsoft.com/office/powerpoint/2010/main" val="2834404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7"/>
</p:tagLst>
</file>

<file path=ppt/tags/tag2.xml><?xml version="1.0" encoding="utf-8"?>
<p:tagLst xmlns:a="http://schemas.openxmlformats.org/drawingml/2006/main" xmlns:r="http://schemas.openxmlformats.org/officeDocument/2006/relationships" xmlns:p="http://schemas.openxmlformats.org/presentationml/2006/main">
  <p:tag name="TIMING" val="|0.9|0.4"/>
</p:tagLst>
</file>

<file path=ppt/tags/tag3.xml><?xml version="1.0" encoding="utf-8"?>
<p:tagLst xmlns:a="http://schemas.openxmlformats.org/drawingml/2006/main" xmlns:r="http://schemas.openxmlformats.org/officeDocument/2006/relationships" xmlns:p="http://schemas.openxmlformats.org/presentationml/2006/main">
  <p:tag name="TIMING" val="|42.2|0.9|42"/>
</p:tagLst>
</file>

<file path=ppt/tags/tag4.xml><?xml version="1.0" encoding="utf-8"?>
<p:tagLst xmlns:a="http://schemas.openxmlformats.org/drawingml/2006/main" xmlns:r="http://schemas.openxmlformats.org/officeDocument/2006/relationships" xmlns:p="http://schemas.openxmlformats.org/presentationml/2006/main">
  <p:tag name="TIMING" val="|42.2|0.9|42"/>
</p:tagLst>
</file>

<file path=ppt/theme/theme1.xml><?xml version="1.0" encoding="utf-8"?>
<a:theme xmlns:a="http://schemas.openxmlformats.org/drawingml/2006/main" name="1_chpt 1">
  <a:themeElements>
    <a:clrScheme name="1_chpt 1 14">
      <a:dk1>
        <a:srgbClr val="000000"/>
      </a:dk1>
      <a:lt1>
        <a:srgbClr val="FFFFFF"/>
      </a:lt1>
      <a:dk2>
        <a:srgbClr val="000000"/>
      </a:dk2>
      <a:lt2>
        <a:srgbClr val="808080"/>
      </a:lt2>
      <a:accent1>
        <a:srgbClr val="99CCFF"/>
      </a:accent1>
      <a:accent2>
        <a:srgbClr val="3333CC"/>
      </a:accent2>
      <a:accent3>
        <a:srgbClr val="FFFFFF"/>
      </a:accent3>
      <a:accent4>
        <a:srgbClr val="000000"/>
      </a:accent4>
      <a:accent5>
        <a:srgbClr val="CAE2FF"/>
      </a:accent5>
      <a:accent6>
        <a:srgbClr val="2D2DB9"/>
      </a:accent6>
      <a:hlink>
        <a:srgbClr val="CCCCFF"/>
      </a:hlink>
      <a:folHlink>
        <a:srgbClr val="B2B2B2"/>
      </a:folHlink>
    </a:clrScheme>
    <a:fontScheme name="1_chpt 1">
      <a:majorFont>
        <a:latin typeface="Palatino Linotyp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FFFFCC"/>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chpt 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chpt 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hpt 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hpt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hpt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chpt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chpt 1 8">
        <a:dk1>
          <a:srgbClr val="000000"/>
        </a:dk1>
        <a:lt1>
          <a:srgbClr val="FFFFFF"/>
        </a:lt1>
        <a:dk2>
          <a:srgbClr val="000000"/>
        </a:dk2>
        <a:lt2>
          <a:srgbClr val="3366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9">
        <a:dk1>
          <a:srgbClr val="000000"/>
        </a:dk1>
        <a:lt1>
          <a:srgbClr val="FFFFFF"/>
        </a:lt1>
        <a:dk2>
          <a:srgbClr val="000000"/>
        </a:dk2>
        <a:lt2>
          <a:srgbClr val="9999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0">
        <a:dk1>
          <a:srgbClr val="000000"/>
        </a:dk1>
        <a:lt1>
          <a:srgbClr val="FFFFFF"/>
        </a:lt1>
        <a:dk2>
          <a:srgbClr val="000000"/>
        </a:dk2>
        <a:lt2>
          <a:srgbClr val="808080"/>
        </a:lt2>
        <a:accent1>
          <a:srgbClr val="99FFCC"/>
        </a:accent1>
        <a:accent2>
          <a:srgbClr val="3333CC"/>
        </a:accent2>
        <a:accent3>
          <a:srgbClr val="FFFFFF"/>
        </a:accent3>
        <a:accent4>
          <a:srgbClr val="000000"/>
        </a:accent4>
        <a:accent5>
          <a:srgbClr val="CAFFE2"/>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1">
        <a:dk1>
          <a:srgbClr val="000000"/>
        </a:dk1>
        <a:lt1>
          <a:srgbClr val="FFFFFF"/>
        </a:lt1>
        <a:dk2>
          <a:srgbClr val="000000"/>
        </a:dk2>
        <a:lt2>
          <a:srgbClr val="808080"/>
        </a:lt2>
        <a:accent1>
          <a:srgbClr val="87E3E1"/>
        </a:accent1>
        <a:accent2>
          <a:srgbClr val="3333CC"/>
        </a:accent2>
        <a:accent3>
          <a:srgbClr val="FFFFFF"/>
        </a:accent3>
        <a:accent4>
          <a:srgbClr val="000000"/>
        </a:accent4>
        <a:accent5>
          <a:srgbClr val="C3EFEE"/>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2">
        <a:dk1>
          <a:srgbClr val="000000"/>
        </a:dk1>
        <a:lt1>
          <a:srgbClr val="FFFFFF"/>
        </a:lt1>
        <a:dk2>
          <a:srgbClr val="000000"/>
        </a:dk2>
        <a:lt2>
          <a:srgbClr val="808080"/>
        </a:lt2>
        <a:accent1>
          <a:srgbClr val="87E3E1"/>
        </a:accent1>
        <a:accent2>
          <a:srgbClr val="FF0000"/>
        </a:accent2>
        <a:accent3>
          <a:srgbClr val="FFFFFF"/>
        </a:accent3>
        <a:accent4>
          <a:srgbClr val="000000"/>
        </a:accent4>
        <a:accent5>
          <a:srgbClr val="C3EFEE"/>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3">
        <a:dk1>
          <a:srgbClr val="000000"/>
        </a:dk1>
        <a:lt1>
          <a:srgbClr val="FFFFFF"/>
        </a:lt1>
        <a:dk2>
          <a:srgbClr val="000000"/>
        </a:dk2>
        <a:lt2>
          <a:srgbClr val="808080"/>
        </a:lt2>
        <a:accent1>
          <a:srgbClr val="66CCFF"/>
        </a:accent1>
        <a:accent2>
          <a:srgbClr val="3333CC"/>
        </a:accent2>
        <a:accent3>
          <a:srgbClr val="FFFFFF"/>
        </a:accent3>
        <a:accent4>
          <a:srgbClr val="000000"/>
        </a:accent4>
        <a:accent5>
          <a:srgbClr val="B8E2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4">
        <a:dk1>
          <a:srgbClr val="000000"/>
        </a:dk1>
        <a:lt1>
          <a:srgbClr val="FFFFFF"/>
        </a:lt1>
        <a:dk2>
          <a:srgbClr val="000000"/>
        </a:dk2>
        <a:lt2>
          <a:srgbClr val="808080"/>
        </a:lt2>
        <a:accent1>
          <a:srgbClr val="99CCFF"/>
        </a:accent1>
        <a:accent2>
          <a:srgbClr val="3333CC"/>
        </a:accent2>
        <a:accent3>
          <a:srgbClr val="FFFFFF"/>
        </a:accent3>
        <a:accent4>
          <a:srgbClr val="000000"/>
        </a:accent4>
        <a:accent5>
          <a:srgbClr val="CAE2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hpt 1 15">
        <a:dk1>
          <a:srgbClr val="000000"/>
        </a:dk1>
        <a:lt1>
          <a:srgbClr val="FFFFFF"/>
        </a:lt1>
        <a:dk2>
          <a:srgbClr val="000000"/>
        </a:dk2>
        <a:lt2>
          <a:srgbClr val="9999FF"/>
        </a:lt2>
        <a:accent1>
          <a:srgbClr val="737DC3"/>
        </a:accent1>
        <a:accent2>
          <a:srgbClr val="3333CC"/>
        </a:accent2>
        <a:accent3>
          <a:srgbClr val="FFFFFF"/>
        </a:accent3>
        <a:accent4>
          <a:srgbClr val="000000"/>
        </a:accent4>
        <a:accent5>
          <a:srgbClr val="BCBFDE"/>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pt 1">
  <a:themeElements>
    <a:clrScheme name="chpt 1 10">
      <a:dk1>
        <a:srgbClr val="000000"/>
      </a:dk1>
      <a:lt1>
        <a:srgbClr val="FFFFFF"/>
      </a:lt1>
      <a:dk2>
        <a:srgbClr val="000000"/>
      </a:dk2>
      <a:lt2>
        <a:srgbClr val="9999FF"/>
      </a:lt2>
      <a:accent1>
        <a:srgbClr val="737DC3"/>
      </a:accent1>
      <a:accent2>
        <a:srgbClr val="3333CC"/>
      </a:accent2>
      <a:accent3>
        <a:srgbClr val="FFFFFF"/>
      </a:accent3>
      <a:accent4>
        <a:srgbClr val="000000"/>
      </a:accent4>
      <a:accent5>
        <a:srgbClr val="BCBFDE"/>
      </a:accent5>
      <a:accent6>
        <a:srgbClr val="2D2DB9"/>
      </a:accent6>
      <a:hlink>
        <a:srgbClr val="CCCCFF"/>
      </a:hlink>
      <a:folHlink>
        <a:srgbClr val="B2B2B2"/>
      </a:folHlink>
    </a:clrScheme>
    <a:fontScheme name="chpt 1">
      <a:majorFont>
        <a:latin typeface="Palatino Linotype"/>
        <a:ea typeface="黑体"/>
        <a:cs typeface=""/>
      </a:majorFont>
      <a:minorFont>
        <a:latin typeface="Palatino Linotyp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FFFFCC"/>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hpt 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hpt 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pt 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hpt 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hpt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hpt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hpt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hpt 1 8">
        <a:dk1>
          <a:srgbClr val="000000"/>
        </a:dk1>
        <a:lt1>
          <a:srgbClr val="FFFFFF"/>
        </a:lt1>
        <a:dk2>
          <a:srgbClr val="000000"/>
        </a:dk2>
        <a:lt2>
          <a:srgbClr val="3366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pt 1 9">
        <a:dk1>
          <a:srgbClr val="000000"/>
        </a:dk1>
        <a:lt1>
          <a:srgbClr val="FFFFFF"/>
        </a:lt1>
        <a:dk2>
          <a:srgbClr val="000000"/>
        </a:dk2>
        <a:lt2>
          <a:srgbClr val="9999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pt 1 10">
        <a:dk1>
          <a:srgbClr val="000000"/>
        </a:dk1>
        <a:lt1>
          <a:srgbClr val="FFFFFF"/>
        </a:lt1>
        <a:dk2>
          <a:srgbClr val="000000"/>
        </a:dk2>
        <a:lt2>
          <a:srgbClr val="9999FF"/>
        </a:lt2>
        <a:accent1>
          <a:srgbClr val="737DC3"/>
        </a:accent1>
        <a:accent2>
          <a:srgbClr val="3333CC"/>
        </a:accent2>
        <a:accent3>
          <a:srgbClr val="FFFFFF"/>
        </a:accent3>
        <a:accent4>
          <a:srgbClr val="000000"/>
        </a:accent4>
        <a:accent5>
          <a:srgbClr val="BCBFDE"/>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hpt 1 10">
    <a:dk1>
      <a:srgbClr val="000000"/>
    </a:dk1>
    <a:lt1>
      <a:srgbClr val="FFFFFF"/>
    </a:lt1>
    <a:dk2>
      <a:srgbClr val="000000"/>
    </a:dk2>
    <a:lt2>
      <a:srgbClr val="9999FF"/>
    </a:lt2>
    <a:accent1>
      <a:srgbClr val="737DC3"/>
    </a:accent1>
    <a:accent2>
      <a:srgbClr val="3333CC"/>
    </a:accent2>
    <a:accent3>
      <a:srgbClr val="FFFFFF"/>
    </a:accent3>
    <a:accent4>
      <a:srgbClr val="000000"/>
    </a:accent4>
    <a:accent5>
      <a:srgbClr val="BCBFDE"/>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20123</TotalTime>
  <Words>2517</Words>
  <Application>Microsoft Office PowerPoint</Application>
  <PresentationFormat>全屏显示(4:3)</PresentationFormat>
  <Paragraphs>323</Paragraphs>
  <Slides>26</Slides>
  <Notes>24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26</vt:i4>
      </vt:variant>
    </vt:vector>
  </HeadingPairs>
  <TitlesOfParts>
    <vt:vector size="39" baseType="lpstr">
      <vt:lpstr>黑体</vt:lpstr>
      <vt:lpstr>华文楷体</vt:lpstr>
      <vt:lpstr>华文新魏</vt:lpstr>
      <vt:lpstr>华文中宋</vt:lpstr>
      <vt:lpstr>宋体</vt:lpstr>
      <vt:lpstr>微软雅黑</vt:lpstr>
      <vt:lpstr>Arial</vt:lpstr>
      <vt:lpstr>Palatino Linotype</vt:lpstr>
      <vt:lpstr>Times New Roman</vt:lpstr>
      <vt:lpstr>Trebuchet MS</vt:lpstr>
      <vt:lpstr>Wingdings</vt:lpstr>
      <vt:lpstr>1_chpt 1</vt:lpstr>
      <vt:lpstr>chpt 1</vt:lpstr>
      <vt:lpstr>PowerPoint 演示文稿</vt:lpstr>
      <vt:lpstr>汇报摘要</vt:lpstr>
      <vt:lpstr>1 个人情况</vt:lpstr>
      <vt:lpstr>2 研究经历  学术成果方面：</vt:lpstr>
      <vt:lpstr>2 研究经历  学术成果方面：</vt:lpstr>
      <vt:lpstr>2 研究经历  学术成果方面：</vt:lpstr>
      <vt:lpstr>2 研究经历  学术成果方面：</vt:lpstr>
      <vt:lpstr>2 研究经历  样机展示方面：</vt:lpstr>
      <vt:lpstr>2 研究经历  样机展示方面：</vt:lpstr>
      <vt:lpstr>2 研究经历  样机展示方面：</vt:lpstr>
      <vt:lpstr>2 研究经历  样机展示方面：</vt:lpstr>
      <vt:lpstr>2 研究经历  样机展示方面：</vt:lpstr>
      <vt:lpstr>研究基础总结—学术+产业</vt:lpstr>
      <vt:lpstr>汇报摘要</vt:lpstr>
      <vt:lpstr>PowerPoint 演示文稿</vt:lpstr>
      <vt:lpstr>PowerPoint 演示文稿</vt:lpstr>
      <vt:lpstr>2 课题内容</vt:lpstr>
      <vt:lpstr>汇报摘要</vt:lpstr>
      <vt:lpstr>1 研究方法</vt:lpstr>
      <vt:lpstr>1 研究方法</vt:lpstr>
      <vt:lpstr>1 研究方法</vt:lpstr>
      <vt:lpstr>2 理论创新</vt:lpstr>
      <vt:lpstr>汇报摘要</vt:lpstr>
      <vt:lpstr>1 项目计划</vt:lpstr>
      <vt:lpstr>2 预期成果</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yby</cp:lastModifiedBy>
  <cp:revision>1219</cp:revision>
  <cp:lastPrinted>2018-12-21T02:10:01Z</cp:lastPrinted>
  <dcterms:created xsi:type="dcterms:W3CDTF">2008-01-04T01:20:12Z</dcterms:created>
  <dcterms:modified xsi:type="dcterms:W3CDTF">2018-12-21T04:04:26Z</dcterms:modified>
</cp:coreProperties>
</file>